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32" r:id="rId1"/>
  </p:sldMasterIdLst>
  <p:notesMasterIdLst>
    <p:notesMasterId r:id="rId44"/>
  </p:notesMasterIdLst>
  <p:handoutMasterIdLst>
    <p:handoutMasterId r:id="rId45"/>
  </p:handoutMasterIdLst>
  <p:sldIdLst>
    <p:sldId id="398" r:id="rId2"/>
    <p:sldId id="354" r:id="rId3"/>
    <p:sldId id="425" r:id="rId4"/>
    <p:sldId id="331" r:id="rId5"/>
    <p:sldId id="318" r:id="rId6"/>
    <p:sldId id="426" r:id="rId7"/>
    <p:sldId id="259" r:id="rId8"/>
    <p:sldId id="427" r:id="rId9"/>
    <p:sldId id="432" r:id="rId10"/>
    <p:sldId id="312" r:id="rId11"/>
    <p:sldId id="313" r:id="rId12"/>
    <p:sldId id="272" r:id="rId13"/>
    <p:sldId id="428" r:id="rId14"/>
    <p:sldId id="260" r:id="rId15"/>
    <p:sldId id="261" r:id="rId16"/>
    <p:sldId id="263" r:id="rId17"/>
    <p:sldId id="429" r:id="rId18"/>
    <p:sldId id="264" r:id="rId19"/>
    <p:sldId id="320" r:id="rId20"/>
    <p:sldId id="321" r:id="rId21"/>
    <p:sldId id="270" r:id="rId22"/>
    <p:sldId id="271" r:id="rId23"/>
    <p:sldId id="322" r:id="rId24"/>
    <p:sldId id="430" r:id="rId25"/>
    <p:sldId id="275" r:id="rId26"/>
    <p:sldId id="276" r:id="rId27"/>
    <p:sldId id="277" r:id="rId28"/>
    <p:sldId id="279" r:id="rId29"/>
    <p:sldId id="325" r:id="rId30"/>
    <p:sldId id="431" r:id="rId31"/>
    <p:sldId id="323" r:id="rId32"/>
    <p:sldId id="324" r:id="rId33"/>
    <p:sldId id="280" r:id="rId34"/>
    <p:sldId id="281" r:id="rId35"/>
    <p:sldId id="282" r:id="rId36"/>
    <p:sldId id="283" r:id="rId37"/>
    <p:sldId id="326" r:id="rId38"/>
    <p:sldId id="327" r:id="rId39"/>
    <p:sldId id="328" r:id="rId40"/>
    <p:sldId id="329" r:id="rId41"/>
    <p:sldId id="288" r:id="rId42"/>
    <p:sldId id="424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bastian Joseph Sanchez Oyola" initials="SJSO" lastIdx="1" clrIdx="0">
    <p:extLst>
      <p:ext uri="{19B8F6BF-5375-455C-9EA6-DF929625EA0E}">
        <p15:presenceInfo xmlns:p15="http://schemas.microsoft.com/office/powerpoint/2012/main" userId="Sebastian Joseph Sanchez Oyo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A700"/>
    <a:srgbClr val="48BE7A"/>
    <a:srgbClr val="002F90"/>
    <a:srgbClr val="6666FF"/>
    <a:srgbClr val="FF6600"/>
    <a:srgbClr val="93FFFF"/>
    <a:srgbClr val="FFF4E6"/>
    <a:srgbClr val="DFFFFF"/>
    <a:srgbClr val="88D5A9"/>
    <a:srgbClr val="E8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176F1C-784A-304B-849B-4E98441DC80B}" v="13" dt="2026-01-26T11:55:50.9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554"/>
    <p:restoredTop sz="94820"/>
  </p:normalViewPr>
  <p:slideViewPr>
    <p:cSldViewPr snapToGrid="0">
      <p:cViewPr varScale="1">
        <p:scale>
          <a:sx n="95" d="100"/>
          <a:sy n="95" d="100"/>
        </p:scale>
        <p:origin x="184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Yohana Cortes Mojica" userId="3b47afde-b427-4a15-a20d-d0a4df45be35" providerId="ADAL" clId="{301344BA-98AF-57C8-8621-F88E4D1A30F3}"/>
    <pc:docChg chg="modSld">
      <pc:chgData name="Andrea Yohana Cortes Mojica" userId="3b47afde-b427-4a15-a20d-d0a4df45be35" providerId="ADAL" clId="{301344BA-98AF-57C8-8621-F88E4D1A30F3}" dt="2026-01-26T11:55:50.997" v="14" actId="403"/>
      <pc:docMkLst>
        <pc:docMk/>
      </pc:docMkLst>
      <pc:sldChg chg="modSp mod">
        <pc:chgData name="Andrea Yohana Cortes Mojica" userId="3b47afde-b427-4a15-a20d-d0a4df45be35" providerId="ADAL" clId="{301344BA-98AF-57C8-8621-F88E4D1A30F3}" dt="2026-01-26T11:53:41.127" v="4" actId="14100"/>
        <pc:sldMkLst>
          <pc:docMk/>
          <pc:sldMk cId="3468340535" sldId="259"/>
        </pc:sldMkLst>
        <pc:spChg chg="mod">
          <ac:chgData name="Andrea Yohana Cortes Mojica" userId="3b47afde-b427-4a15-a20d-d0a4df45be35" providerId="ADAL" clId="{301344BA-98AF-57C8-8621-F88E4D1A30F3}" dt="2026-01-26T11:53:41.127" v="4" actId="14100"/>
          <ac:spMkLst>
            <pc:docMk/>
            <pc:sldMk cId="3468340535" sldId="259"/>
            <ac:spMk id="10" creationId="{00000000-0000-0000-0000-000000000000}"/>
          </ac:spMkLst>
        </pc:spChg>
      </pc:sldChg>
      <pc:sldChg chg="modSp">
        <pc:chgData name="Andrea Yohana Cortes Mojica" userId="3b47afde-b427-4a15-a20d-d0a4df45be35" providerId="ADAL" clId="{301344BA-98AF-57C8-8621-F88E4D1A30F3}" dt="2026-01-26T11:54:42.781" v="11" actId="403"/>
        <pc:sldMkLst>
          <pc:docMk/>
          <pc:sldMk cId="1277458920" sldId="264"/>
        </pc:sldMkLst>
        <pc:spChg chg="mod">
          <ac:chgData name="Andrea Yohana Cortes Mojica" userId="3b47afde-b427-4a15-a20d-d0a4df45be35" providerId="ADAL" clId="{301344BA-98AF-57C8-8621-F88E4D1A30F3}" dt="2026-01-26T11:54:42.781" v="11" actId="403"/>
          <ac:spMkLst>
            <pc:docMk/>
            <pc:sldMk cId="1277458920" sldId="264"/>
            <ac:spMk id="6" creationId="{00000000-0000-0000-0000-000000000000}"/>
          </ac:spMkLst>
        </pc:spChg>
      </pc:sldChg>
      <pc:sldChg chg="modSp">
        <pc:chgData name="Andrea Yohana Cortes Mojica" userId="3b47afde-b427-4a15-a20d-d0a4df45be35" providerId="ADAL" clId="{301344BA-98AF-57C8-8621-F88E4D1A30F3}" dt="2026-01-26T11:55:17.532" v="13" actId="255"/>
        <pc:sldMkLst>
          <pc:docMk/>
          <pc:sldMk cId="1346733074" sldId="275"/>
        </pc:sldMkLst>
        <pc:spChg chg="mod">
          <ac:chgData name="Andrea Yohana Cortes Mojica" userId="3b47afde-b427-4a15-a20d-d0a4df45be35" providerId="ADAL" clId="{301344BA-98AF-57C8-8621-F88E4D1A30F3}" dt="2026-01-26T11:55:17.532" v="13" actId="255"/>
          <ac:spMkLst>
            <pc:docMk/>
            <pc:sldMk cId="1346733074" sldId="275"/>
            <ac:spMk id="6" creationId="{00000000-0000-0000-0000-000000000000}"/>
          </ac:spMkLst>
        </pc:spChg>
      </pc:sldChg>
      <pc:sldChg chg="modSp">
        <pc:chgData name="Andrea Yohana Cortes Mojica" userId="3b47afde-b427-4a15-a20d-d0a4df45be35" providerId="ADAL" clId="{301344BA-98AF-57C8-8621-F88E4D1A30F3}" dt="2026-01-26T11:53:09.595" v="0" actId="403"/>
        <pc:sldMkLst>
          <pc:docMk/>
          <pc:sldMk cId="3254971150" sldId="354"/>
        </pc:sldMkLst>
        <pc:spChg chg="mod">
          <ac:chgData name="Andrea Yohana Cortes Mojica" userId="3b47afde-b427-4a15-a20d-d0a4df45be35" providerId="ADAL" clId="{301344BA-98AF-57C8-8621-F88E4D1A30F3}" dt="2026-01-26T11:53:09.595" v="0" actId="403"/>
          <ac:spMkLst>
            <pc:docMk/>
            <pc:sldMk cId="3254971150" sldId="354"/>
            <ac:spMk id="23" creationId="{8F837980-0A38-47A1-8A30-C7AFF3A98D5A}"/>
          </ac:spMkLst>
        </pc:spChg>
      </pc:sldChg>
      <pc:sldChg chg="modSp">
        <pc:chgData name="Andrea Yohana Cortes Mojica" userId="3b47afde-b427-4a15-a20d-d0a4df45be35" providerId="ADAL" clId="{301344BA-98AF-57C8-8621-F88E4D1A30F3}" dt="2026-01-26T11:53:16.014" v="1" actId="403"/>
        <pc:sldMkLst>
          <pc:docMk/>
          <pc:sldMk cId="4066602809" sldId="425"/>
        </pc:sldMkLst>
        <pc:spChg chg="mod">
          <ac:chgData name="Andrea Yohana Cortes Mojica" userId="3b47afde-b427-4a15-a20d-d0a4df45be35" providerId="ADAL" clId="{301344BA-98AF-57C8-8621-F88E4D1A30F3}" dt="2026-01-26T11:53:16.014" v="1" actId="403"/>
          <ac:spMkLst>
            <pc:docMk/>
            <pc:sldMk cId="4066602809" sldId="425"/>
            <ac:spMk id="23" creationId="{8F837980-0A38-47A1-8A30-C7AFF3A98D5A}"/>
          </ac:spMkLst>
        </pc:spChg>
      </pc:sldChg>
      <pc:sldChg chg="modSp">
        <pc:chgData name="Andrea Yohana Cortes Mojica" userId="3b47afde-b427-4a15-a20d-d0a4df45be35" providerId="ADAL" clId="{301344BA-98AF-57C8-8621-F88E4D1A30F3}" dt="2026-01-26T11:53:29.814" v="2" actId="403"/>
        <pc:sldMkLst>
          <pc:docMk/>
          <pc:sldMk cId="126200554" sldId="426"/>
        </pc:sldMkLst>
        <pc:spChg chg="mod">
          <ac:chgData name="Andrea Yohana Cortes Mojica" userId="3b47afde-b427-4a15-a20d-d0a4df45be35" providerId="ADAL" clId="{301344BA-98AF-57C8-8621-F88E4D1A30F3}" dt="2026-01-26T11:53:29.814" v="2" actId="403"/>
          <ac:spMkLst>
            <pc:docMk/>
            <pc:sldMk cId="126200554" sldId="426"/>
            <ac:spMk id="23" creationId="{8F837980-0A38-47A1-8A30-C7AFF3A98D5A}"/>
          </ac:spMkLst>
        </pc:spChg>
      </pc:sldChg>
      <pc:sldChg chg="modSp">
        <pc:chgData name="Andrea Yohana Cortes Mojica" userId="3b47afde-b427-4a15-a20d-d0a4df45be35" providerId="ADAL" clId="{301344BA-98AF-57C8-8621-F88E4D1A30F3}" dt="2026-01-26T11:53:53.831" v="5" actId="403"/>
        <pc:sldMkLst>
          <pc:docMk/>
          <pc:sldMk cId="3683143800" sldId="427"/>
        </pc:sldMkLst>
        <pc:spChg chg="mod">
          <ac:chgData name="Andrea Yohana Cortes Mojica" userId="3b47afde-b427-4a15-a20d-d0a4df45be35" providerId="ADAL" clId="{301344BA-98AF-57C8-8621-F88E4D1A30F3}" dt="2026-01-26T11:53:53.831" v="5" actId="403"/>
          <ac:spMkLst>
            <pc:docMk/>
            <pc:sldMk cId="3683143800" sldId="427"/>
            <ac:spMk id="23" creationId="{8F837980-0A38-47A1-8A30-C7AFF3A98D5A}"/>
          </ac:spMkLst>
        </pc:spChg>
      </pc:sldChg>
      <pc:sldChg chg="modSp">
        <pc:chgData name="Andrea Yohana Cortes Mojica" userId="3b47afde-b427-4a15-a20d-d0a4df45be35" providerId="ADAL" clId="{301344BA-98AF-57C8-8621-F88E4D1A30F3}" dt="2026-01-26T11:54:20.863" v="9" actId="403"/>
        <pc:sldMkLst>
          <pc:docMk/>
          <pc:sldMk cId="2841212732" sldId="428"/>
        </pc:sldMkLst>
        <pc:spChg chg="mod">
          <ac:chgData name="Andrea Yohana Cortes Mojica" userId="3b47afde-b427-4a15-a20d-d0a4df45be35" providerId="ADAL" clId="{301344BA-98AF-57C8-8621-F88E4D1A30F3}" dt="2026-01-26T11:54:20.863" v="9" actId="403"/>
          <ac:spMkLst>
            <pc:docMk/>
            <pc:sldMk cId="2841212732" sldId="428"/>
            <ac:spMk id="23" creationId="{8F837980-0A38-47A1-8A30-C7AFF3A98D5A}"/>
          </ac:spMkLst>
        </pc:spChg>
      </pc:sldChg>
      <pc:sldChg chg="modSp">
        <pc:chgData name="Andrea Yohana Cortes Mojica" userId="3b47afde-b427-4a15-a20d-d0a4df45be35" providerId="ADAL" clId="{301344BA-98AF-57C8-8621-F88E4D1A30F3}" dt="2026-01-26T11:54:37.330" v="10" actId="403"/>
        <pc:sldMkLst>
          <pc:docMk/>
          <pc:sldMk cId="3078454669" sldId="429"/>
        </pc:sldMkLst>
        <pc:spChg chg="mod">
          <ac:chgData name="Andrea Yohana Cortes Mojica" userId="3b47afde-b427-4a15-a20d-d0a4df45be35" providerId="ADAL" clId="{301344BA-98AF-57C8-8621-F88E4D1A30F3}" dt="2026-01-26T11:54:37.330" v="10" actId="403"/>
          <ac:spMkLst>
            <pc:docMk/>
            <pc:sldMk cId="3078454669" sldId="429"/>
            <ac:spMk id="23" creationId="{8F837980-0A38-47A1-8A30-C7AFF3A98D5A}"/>
          </ac:spMkLst>
        </pc:spChg>
      </pc:sldChg>
      <pc:sldChg chg="modSp">
        <pc:chgData name="Andrea Yohana Cortes Mojica" userId="3b47afde-b427-4a15-a20d-d0a4df45be35" providerId="ADAL" clId="{301344BA-98AF-57C8-8621-F88E4D1A30F3}" dt="2026-01-26T11:55:06.348" v="12" actId="403"/>
        <pc:sldMkLst>
          <pc:docMk/>
          <pc:sldMk cId="3139386802" sldId="430"/>
        </pc:sldMkLst>
        <pc:spChg chg="mod">
          <ac:chgData name="Andrea Yohana Cortes Mojica" userId="3b47afde-b427-4a15-a20d-d0a4df45be35" providerId="ADAL" clId="{301344BA-98AF-57C8-8621-F88E4D1A30F3}" dt="2026-01-26T11:55:06.348" v="12" actId="403"/>
          <ac:spMkLst>
            <pc:docMk/>
            <pc:sldMk cId="3139386802" sldId="430"/>
            <ac:spMk id="23" creationId="{8F837980-0A38-47A1-8A30-C7AFF3A98D5A}"/>
          </ac:spMkLst>
        </pc:spChg>
      </pc:sldChg>
      <pc:sldChg chg="modSp">
        <pc:chgData name="Andrea Yohana Cortes Mojica" userId="3b47afde-b427-4a15-a20d-d0a4df45be35" providerId="ADAL" clId="{301344BA-98AF-57C8-8621-F88E4D1A30F3}" dt="2026-01-26T11:55:50.997" v="14" actId="403"/>
        <pc:sldMkLst>
          <pc:docMk/>
          <pc:sldMk cId="2931228648" sldId="431"/>
        </pc:sldMkLst>
        <pc:spChg chg="mod">
          <ac:chgData name="Andrea Yohana Cortes Mojica" userId="3b47afde-b427-4a15-a20d-d0a4df45be35" providerId="ADAL" clId="{301344BA-98AF-57C8-8621-F88E4D1A30F3}" dt="2026-01-26T11:55:50.997" v="14" actId="403"/>
          <ac:spMkLst>
            <pc:docMk/>
            <pc:sldMk cId="2931228648" sldId="431"/>
            <ac:spMk id="23" creationId="{8F837980-0A38-47A1-8A30-C7AFF3A98D5A}"/>
          </ac:spMkLst>
        </pc:spChg>
      </pc:sldChg>
      <pc:sldChg chg="modSp mod">
        <pc:chgData name="Andrea Yohana Cortes Mojica" userId="3b47afde-b427-4a15-a20d-d0a4df45be35" providerId="ADAL" clId="{301344BA-98AF-57C8-8621-F88E4D1A30F3}" dt="2026-01-26T11:54:10.067" v="8" actId="20577"/>
        <pc:sldMkLst>
          <pc:docMk/>
          <pc:sldMk cId="3959993638" sldId="432"/>
        </pc:sldMkLst>
        <pc:spChg chg="mod">
          <ac:chgData name="Andrea Yohana Cortes Mojica" userId="3b47afde-b427-4a15-a20d-d0a4df45be35" providerId="ADAL" clId="{301344BA-98AF-57C8-8621-F88E4D1A30F3}" dt="2026-01-26T11:54:10.067" v="8" actId="20577"/>
          <ac:spMkLst>
            <pc:docMk/>
            <pc:sldMk cId="3959993638" sldId="432"/>
            <ac:spMk id="6" creationId="{4FE7913F-AA8A-8AF9-6941-4C66C980E70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7909239-6EB4-4F64-9166-01BA8CB152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Profesor Sebastián Joseph Sánchez Oyola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0D4A5E1-CC2B-4E68-93DE-1741C2D8FC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BC9B1-33DC-462F-829C-1E37E99682B9}" type="datetimeFigureOut">
              <a:rPr lang="es-CO" smtClean="0"/>
              <a:t>26/01/26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6E42B93-8418-4C73-AFC5-AD8733D561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F5AB0F-F981-4352-8DA3-CAD02A4EF5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216A6-D02D-421D-81B5-58C62FCB13E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42476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Profesor Sebastián Joseph Sánchez Oyola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ED2E0-4743-4E03-93B8-12386FF60236}" type="datetimeFigureOut">
              <a:rPr lang="es-CO" smtClean="0"/>
              <a:t>26/01/26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B8670-524E-4520-AA44-FE672760293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425867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Bancolombia: 10% EA   Davivienda:</a:t>
            </a:r>
            <a:r>
              <a:rPr lang="es-ES_tradnl" baseline="0"/>
              <a:t> 10,8% A    BBVA 10,4% EA</a:t>
            </a:r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68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8340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MX"/>
              <a:t>Haz clic para editar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AFD365D-553E-437E-906F-693C2E6CE28D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46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F8C-FC0D-41BB-BB53-20BBB44E4230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38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119C4A7-5D51-4E42-9C0C-1785329211C5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69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3018D-1CC0-468E-BE3B-579A148A0691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9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E7F702F-46BE-40AA-9A05-7C69E0403EE7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5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0D08-E4F7-43DB-810A-34BADF6468F7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62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1DAC-EC09-4DEA-BBB4-788DDBA09515}" type="datetime1">
              <a:rPr lang="en-US" smtClean="0"/>
              <a:t>1/26/26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91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F582-E74C-4A8A-87B2-214B0CF47F99}" type="datetime1">
              <a:rPr lang="en-US" smtClean="0"/>
              <a:t>1/26/26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10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C8AEA-E303-4B9D-B167-0A45CB59E0C2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73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BE2AAB-C9FD-4A72-8C62-A7C81FA189B4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83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D4CC-5FC5-4711-9ACC-A7971700D612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10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8027E5A-4482-46C4-A2DC-45BEF00C1E0A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O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O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68662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emf"/><Relationship Id="rId7" Type="http://schemas.openxmlformats.org/officeDocument/2006/relationships/image" Target="../media/image3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7.emf"/><Relationship Id="rId10" Type="http://schemas.openxmlformats.org/officeDocument/2006/relationships/image" Target="../media/image42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70868" y="1814732"/>
            <a:ext cx="10359896" cy="826833"/>
          </a:xfrm>
        </p:spPr>
        <p:txBody>
          <a:bodyPr>
            <a:noAutofit/>
          </a:bodyPr>
          <a:lstStyle/>
          <a:p>
            <a:r>
              <a:rPr lang="es-CO" sz="4000" dirty="0">
                <a:latin typeface="Century Gothic"/>
              </a:rPr>
              <a:t>CONCEPTO DE INTERÉS (</a:t>
            </a:r>
            <a:r>
              <a:rPr lang="es-CO" sz="4000" dirty="0">
                <a:solidFill>
                  <a:srgbClr val="D7A700"/>
                </a:solidFill>
                <a:latin typeface="Century Gothic"/>
              </a:rPr>
              <a:t>PARTE I</a:t>
            </a:r>
            <a:r>
              <a:rPr lang="es-CO" sz="4000" dirty="0">
                <a:latin typeface="Century Gothic"/>
              </a:rPr>
              <a:t>)</a:t>
            </a:r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7094242-8D7F-4883-8E64-A43E1E37E5FF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Clientes y aliados | Centro de Evaluación | Uniandes">
            <a:extLst>
              <a:ext uri="{FF2B5EF4-FFF2-40B4-BE49-F238E27FC236}">
                <a16:creationId xmlns:a16="http://schemas.microsoft.com/office/drawing/2014/main" id="{D2A00364-D957-B6CC-C8C3-335B3CE9E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áfico 11" descr="Open book contorno">
            <a:extLst>
              <a:ext uri="{FF2B5EF4-FFF2-40B4-BE49-F238E27FC236}">
                <a16:creationId xmlns:a16="http://schemas.microsoft.com/office/drawing/2014/main" id="{52403B49-6EB3-5618-7D88-A91409E36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4957" y="3342889"/>
            <a:ext cx="2695807" cy="269580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3AD51E0-45F2-4944-F542-877DA066F087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4A5762F-1C2D-FD38-E811-7AC845A38582}"/>
              </a:ext>
            </a:extLst>
          </p:cNvPr>
          <p:cNvSpPr txBox="1"/>
          <p:nvPr/>
        </p:nvSpPr>
        <p:spPr>
          <a:xfrm>
            <a:off x="1045027" y="3342889"/>
            <a:ext cx="6349598" cy="24929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600" b="1" u="sng" dirty="0">
                <a:solidFill>
                  <a:schemeClr val="bg1"/>
                </a:solidFill>
                <a:latin typeface="Century Gothic"/>
              </a:rPr>
              <a:t>													</a:t>
            </a:r>
            <a:endParaRPr lang="es-CO" sz="2000" b="1" u="sng" dirty="0">
              <a:solidFill>
                <a:schemeClr val="bg1"/>
              </a:solidFill>
              <a:latin typeface="Century Gothic"/>
            </a:endParaRPr>
          </a:p>
          <a:p>
            <a:endParaRPr lang="es-CO" sz="1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DEPARTAMENTO DE INGENIERÍA INDUSTRIAL</a:t>
            </a: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FACULTAD DE INGENIERÍA</a:t>
            </a:r>
          </a:p>
          <a:p>
            <a:r>
              <a:rPr lang="es-CO" sz="1000" b="1" u="sng" dirty="0">
                <a:solidFill>
                  <a:schemeClr val="bg1"/>
                </a:solidFill>
                <a:latin typeface="Century Gothic"/>
              </a:rPr>
              <a:t>													</a:t>
            </a:r>
          </a:p>
          <a:p>
            <a:endParaRPr lang="es-CO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Curso       </a:t>
            </a:r>
            <a:r>
              <a:rPr lang="es-CO" sz="2000" dirty="0">
                <a:solidFill>
                  <a:schemeClr val="bg1"/>
                </a:solidFill>
                <a:latin typeface="Century Gothic"/>
              </a:rPr>
              <a:t>ANÁLISIS DE DECISIONES DE INVERSIÓN</a:t>
            </a: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Correo     </a:t>
            </a:r>
            <a:r>
              <a:rPr lang="es-CO" sz="2000" dirty="0">
                <a:solidFill>
                  <a:schemeClr val="bg1"/>
                </a:solidFill>
                <a:latin typeface="Century Gothic"/>
              </a:rPr>
              <a:t>cursoanadec@uniandes.edu.co</a:t>
            </a:r>
          </a:p>
          <a:p>
            <a:endParaRPr lang="es-CO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674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>
                <a:latin typeface="Century Gothic" panose="020B0502020202020204" pitchFamily="34" charset="0"/>
              </a:rPr>
              <a:t>Categorías de interés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10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907241" y="3189775"/>
            <a:ext cx="2501900" cy="31877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atin typeface="Century Gothic" panose="020B0502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431" y="5658306"/>
            <a:ext cx="2337611" cy="54933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707591" y="3189775"/>
            <a:ext cx="2501900" cy="3187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7"/>
          <p:cNvSpPr/>
          <p:nvPr/>
        </p:nvSpPr>
        <p:spPr>
          <a:xfrm>
            <a:off x="7520641" y="3189775"/>
            <a:ext cx="2501900" cy="3187700"/>
          </a:xfrm>
          <a:prstGeom prst="rect">
            <a:avLst/>
          </a:prstGeom>
          <a:solidFill>
            <a:srgbClr val="93FFFF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17639" t="41874" b="39584"/>
          <a:stretch/>
        </p:blipFill>
        <p:spPr>
          <a:xfrm>
            <a:off x="4751138" y="5907576"/>
            <a:ext cx="2340879" cy="35133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043" y="5869477"/>
            <a:ext cx="1110048" cy="351330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108865" y="3711031"/>
            <a:ext cx="209865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6600" b="1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10% </a:t>
            </a:r>
          </a:p>
          <a:p>
            <a:pPr algn="ctr"/>
            <a:r>
              <a:rPr lang="es-ES_tradnl" sz="3600" b="1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EA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4936452" y="3711030"/>
            <a:ext cx="197025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b="1">
                <a:solidFill>
                  <a:srgbClr val="C00000"/>
                </a:solidFill>
                <a:latin typeface="Century Gothic" panose="020B0502020202020204" pitchFamily="34" charset="0"/>
              </a:rPr>
              <a:t>10% </a:t>
            </a:r>
          </a:p>
          <a:p>
            <a:pPr algn="ctr"/>
            <a:r>
              <a:rPr lang="es-ES_tradnl" sz="3600" b="1">
                <a:solidFill>
                  <a:srgbClr val="C00000"/>
                </a:solidFill>
                <a:latin typeface="Century Gothic" panose="020B0502020202020204" pitchFamily="34" charset="0"/>
              </a:rPr>
              <a:t>NA/SA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685742" y="3697776"/>
            <a:ext cx="203478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b="1">
                <a:solidFill>
                  <a:srgbClr val="0070C0"/>
                </a:solidFill>
                <a:latin typeface="Century Gothic" panose="020B0502020202020204" pitchFamily="34" charset="0"/>
              </a:rPr>
              <a:t>10% </a:t>
            </a:r>
          </a:p>
          <a:p>
            <a:pPr algn="ctr"/>
            <a:r>
              <a:rPr lang="es-ES_tradnl" sz="3600" b="1">
                <a:solidFill>
                  <a:srgbClr val="0070C0"/>
                </a:solidFill>
                <a:latin typeface="Century Gothic" panose="020B0502020202020204" pitchFamily="34" charset="0"/>
              </a:rPr>
              <a:t>NA/TV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219025" y="2529037"/>
            <a:ext cx="7124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solidFill>
                  <a:srgbClr val="D7A700"/>
                </a:solidFill>
                <a:latin typeface="Century Gothic" panose="020B0502020202020204" pitchFamily="34" charset="0"/>
              </a:rPr>
              <a:t>Si fueran a pedir un préstamo, ¿qué banco escogerían?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C7CE7C6-02C3-083A-2106-0D514E835FB8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0" name="Picture 2" descr="Clientes y aliados | Centro de Evaluación | Uniandes">
            <a:extLst>
              <a:ext uri="{FF2B5EF4-FFF2-40B4-BE49-F238E27FC236}">
                <a16:creationId xmlns:a16="http://schemas.microsoft.com/office/drawing/2014/main" id="{D52C420B-59A1-7AF3-224F-EBC4BF97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3D188230-E4ED-4257-65A5-A459D2F0A425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25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>
                <a:latin typeface="Century Gothic" panose="020B0502020202020204" pitchFamily="34" charset="0"/>
              </a:rPr>
              <a:t>Categorías de interés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11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9316AE-D657-D80F-E1ED-217A406BBE02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2" descr="Clientes y aliados | Centro de Evaluación | Uniandes">
            <a:extLst>
              <a:ext uri="{FF2B5EF4-FFF2-40B4-BE49-F238E27FC236}">
                <a16:creationId xmlns:a16="http://schemas.microsoft.com/office/drawing/2014/main" id="{0F32755E-DE34-2339-B36C-F5CC61B96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s PNG para descargar gratis">
            <a:extLst>
              <a:ext uri="{FF2B5EF4-FFF2-40B4-BE49-F238E27FC236}">
                <a16:creationId xmlns:a16="http://schemas.microsoft.com/office/drawing/2014/main" id="{7C522BE7-5A66-BB55-A7E4-6903CFA8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207096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C5DC700-87D7-D5F3-3914-E58C65483505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4D9EA22-E04B-667A-1A50-596B5025F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485453"/>
              </p:ext>
            </p:extLst>
          </p:nvPr>
        </p:nvGraphicFramePr>
        <p:xfrm>
          <a:off x="341406" y="2389659"/>
          <a:ext cx="11509188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363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63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6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kern="1200" noProof="0">
                          <a:solidFill>
                            <a:srgbClr val="800000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Interés 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sz="2400" b="1" kern="1200" noProof="0">
                        <a:solidFill>
                          <a:srgbClr val="800000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kern="1200" noProof="0">
                          <a:solidFill>
                            <a:srgbClr val="800000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Interés Compuesto</a:t>
                      </a:r>
                    </a:p>
                    <a:p>
                      <a:pPr algn="ctr"/>
                      <a:endParaRPr lang="es-ES_tradnl" sz="2400" b="1" kern="1200" noProof="0">
                        <a:solidFill>
                          <a:srgbClr val="800000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kern="1200" noProof="0" dirty="0">
                          <a:solidFill>
                            <a:srgbClr val="800000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Interés 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sz="2400" b="1" kern="1200" noProof="0">
                        <a:solidFill>
                          <a:srgbClr val="800000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kern="1200" noProof="0">
                          <a:solidFill>
                            <a:srgbClr val="800000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Interés Efectivo</a:t>
                      </a:r>
                    </a:p>
                    <a:p>
                      <a:pPr algn="ctr"/>
                      <a:endParaRPr lang="es-ES_tradnl" sz="2400" b="1" kern="1200" noProof="0">
                        <a:solidFill>
                          <a:srgbClr val="800000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kern="1200" noProof="0">
                          <a:solidFill>
                            <a:srgbClr val="800000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Interés Vencido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sz="2400" b="1" kern="1200" noProof="0">
                        <a:solidFill>
                          <a:srgbClr val="800000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kern="1200" noProof="0" dirty="0">
                          <a:solidFill>
                            <a:srgbClr val="800000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Interés Anticipado</a:t>
                      </a:r>
                    </a:p>
                    <a:p>
                      <a:pPr algn="ctr"/>
                      <a:endParaRPr lang="es-ES_tradnl" sz="2400" b="1" kern="1200" noProof="0" dirty="0">
                        <a:solidFill>
                          <a:srgbClr val="800000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kern="1200" noProof="0" dirty="0">
                          <a:solidFill>
                            <a:srgbClr val="800000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Interés Corriente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sz="2400" b="1" kern="1200" noProof="0">
                        <a:solidFill>
                          <a:srgbClr val="800000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kern="1200" noProof="0" dirty="0">
                          <a:solidFill>
                            <a:srgbClr val="800000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Interés Constante o Real</a:t>
                      </a:r>
                    </a:p>
                    <a:p>
                      <a:pPr algn="ctr"/>
                      <a:endParaRPr lang="es-ES_tradnl" sz="2400" b="1" kern="1200" noProof="0" dirty="0">
                        <a:solidFill>
                          <a:srgbClr val="800000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kern="1200" noProof="0">
                          <a:solidFill>
                            <a:srgbClr val="800000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Interés Discreto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sz="2400" b="1" kern="1200" noProof="0">
                        <a:solidFill>
                          <a:srgbClr val="800000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kern="1200" noProof="0" dirty="0">
                          <a:solidFill>
                            <a:srgbClr val="800000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Interés Continuo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1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22045" y="2208591"/>
            <a:ext cx="9023373" cy="35051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3600" b="1">
                <a:solidFill>
                  <a:srgbClr val="800000"/>
                </a:solidFill>
                <a:latin typeface="Century Gothic" panose="020B0502020202020204" pitchFamily="34" charset="0"/>
              </a:rPr>
              <a:t>Interés Simple </a:t>
            </a:r>
          </a:p>
          <a:p>
            <a:pPr marL="0" indent="0" algn="ctr">
              <a:buNone/>
            </a:pPr>
            <a:r>
              <a:rPr lang="es-ES_tradnl" sz="3600" b="1">
                <a:solidFill>
                  <a:srgbClr val="800000"/>
                </a:solidFill>
                <a:latin typeface="Century Gothic" panose="020B0502020202020204" pitchFamily="34" charset="0"/>
              </a:rPr>
              <a:t> </a:t>
            </a:r>
          </a:p>
          <a:p>
            <a:pPr marL="0" indent="0" algn="ctr">
              <a:buNone/>
            </a:pPr>
            <a:endParaRPr lang="es-ES_tradnl" sz="3600" b="1">
              <a:solidFill>
                <a:srgbClr val="800000"/>
              </a:solidFill>
              <a:latin typeface="Century Gothic" panose="020B0502020202020204" pitchFamily="34" charset="0"/>
            </a:endParaRPr>
          </a:p>
          <a:p>
            <a:pPr marL="0" indent="0" algn="r">
              <a:buNone/>
            </a:pPr>
            <a:r>
              <a:rPr lang="es-ES_tradnl" sz="3600" b="1">
                <a:solidFill>
                  <a:srgbClr val="800000"/>
                </a:solidFill>
                <a:latin typeface="Century Gothic" panose="020B0502020202020204" pitchFamily="34" charset="0"/>
              </a:rPr>
              <a:t>Interés Compuesto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58300" y="5943074"/>
            <a:ext cx="1052508" cy="365125"/>
          </a:xfrm>
        </p:spPr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12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06CC59A-8791-C2D9-B4F1-FC9B5F4F728F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2" descr="Clientes y aliados | Centro de Evaluación | Uniandes">
            <a:extLst>
              <a:ext uri="{FF2B5EF4-FFF2-40B4-BE49-F238E27FC236}">
                <a16:creationId xmlns:a16="http://schemas.microsoft.com/office/drawing/2014/main" id="{58F812EA-FC09-3146-8461-B82E0DCD9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Vs PNG para descargar gratis">
            <a:extLst>
              <a:ext uri="{FF2B5EF4-FFF2-40B4-BE49-F238E27FC236}">
                <a16:creationId xmlns:a16="http://schemas.microsoft.com/office/drawing/2014/main" id="{EA91A3FC-70CE-7628-A7BF-517B07E0DD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1" r="35913"/>
          <a:stretch/>
        </p:blipFill>
        <p:spPr bwMode="auto">
          <a:xfrm>
            <a:off x="5150854" y="1986208"/>
            <a:ext cx="189029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E93B132-F3D9-004B-7981-2EA2AAD16133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452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AGENDA PROPUESTA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13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0F651596-1125-43ED-8471-A57EDDF35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448088" y="29036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F837980-0A38-47A1-8A30-C7AFF3A98D5A}"/>
              </a:ext>
            </a:extLst>
          </p:cNvPr>
          <p:cNvSpPr/>
          <p:nvPr/>
        </p:nvSpPr>
        <p:spPr>
          <a:xfrm>
            <a:off x="3173020" y="2503099"/>
            <a:ext cx="8540907" cy="36933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ES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Concepto de Interés.</a:t>
            </a: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Tasa de Interés.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Categorías de Interés.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accent1"/>
                </a:solidFill>
                <a:latin typeface="Century Gothic" panose="020B0502020202020204" pitchFamily="34" charset="0"/>
                <a:cs typeface="Arial"/>
              </a:rPr>
              <a:t>Interés Simple.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Interés Compuesto.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Interés Nominal.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Interés Efectivo.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86F046-042E-5492-3FBC-4E0C89F4D9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5A2F8A99-E4A5-BAC5-C9B9-FA7BF325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C549B3D-3C29-6D44-10F3-5D7991CA6D2E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21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>
                <a:latin typeface="Century Gothic" panose="020B0502020202020204" pitchFamily="34" charset="0"/>
              </a:rPr>
              <a:t>Interés Simple / Compuesto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14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211352" y="2851151"/>
            <a:ext cx="1039945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Aquel interés que se aplica únicamente al capital inicial.</a:t>
            </a:r>
          </a:p>
          <a:p>
            <a:pPr marL="342900" indent="-342900" algn="just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s-ES_tradnl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Dicho de otra manera, no existen intereses sobre intereses.</a:t>
            </a:r>
          </a:p>
          <a:p>
            <a:pPr marL="342900" indent="-342900" algn="just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s-ES_tradnl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Se calcula como una proporción lineal del monto inicial (P), la tasa de interés (i) y el número de periodos (n).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632793" y="2154290"/>
            <a:ext cx="1909497" cy="4001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0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Interés Simple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4381299" y="5689098"/>
                <a:ext cx="31985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𝐈𝐧𝐭𝐞𝐫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𝐨𝐭𝐚𝐥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𝐢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s-CO" sz="2400" b="1">
                  <a:solidFill>
                    <a:srgbClr val="D7A700"/>
                  </a:solidFill>
                </a:endParaRPr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299" y="5689098"/>
                <a:ext cx="3198568" cy="369332"/>
              </a:xfrm>
              <a:prstGeom prst="rect">
                <a:avLst/>
              </a:prstGeom>
              <a:blipFill>
                <a:blip r:embed="rId2"/>
                <a:stretch>
                  <a:fillRect l="-1984" t="-6452" r="-794" b="-3548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/>
              <p:cNvSpPr txBox="1"/>
              <p:nvPr/>
            </p:nvSpPr>
            <p:spPr>
              <a:xfrm>
                <a:off x="4097855" y="4946899"/>
                <a:ext cx="38311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𝐈𝐧𝐭𝐞𝐫</m:t>
                      </m:r>
                      <m:r>
                        <a:rPr lang="es-CO" sz="2400" b="1" i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es-ES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𝐩𝐨𝐫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𝐩𝐞𝐫𝐢𝐨𝐝𝐨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𝐢</m:t>
                      </m:r>
                    </m:oMath>
                  </m:oMathPara>
                </a14:m>
                <a:endParaRPr lang="es-CO" sz="2400" b="1">
                  <a:solidFill>
                    <a:srgbClr val="D7A700"/>
                  </a:solidFill>
                </a:endParaRPr>
              </a:p>
            </p:txBody>
          </p:sp>
        </mc:Choice>
        <mc:Fallback xmlns=""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855" y="4946899"/>
                <a:ext cx="3831177" cy="369332"/>
              </a:xfrm>
              <a:prstGeom prst="rect">
                <a:avLst/>
              </a:prstGeom>
              <a:blipFill>
                <a:blip r:embed="rId3"/>
                <a:stretch>
                  <a:fillRect l="-990" t="-6667" r="-990" b="-40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ángulo 4">
            <a:extLst>
              <a:ext uri="{FF2B5EF4-FFF2-40B4-BE49-F238E27FC236}">
                <a16:creationId xmlns:a16="http://schemas.microsoft.com/office/drawing/2014/main" id="{7420999D-6982-48C3-A1C6-ED3EF495F208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2" descr="Clientes y aliados | Centro de Evaluación | Uniandes">
            <a:extLst>
              <a:ext uri="{FF2B5EF4-FFF2-40B4-BE49-F238E27FC236}">
                <a16:creationId xmlns:a16="http://schemas.microsoft.com/office/drawing/2014/main" id="{62263592-9EC8-1B05-9734-A0FE4ECA6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38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latin typeface="Century Gothic" panose="020B0502020202020204" pitchFamily="34" charset="0"/>
              </a:rPr>
              <a:t>Interés Simple / Compuesto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32793" y="4299364"/>
            <a:ext cx="10903192" cy="101380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Un ahorrador invierte $1.000.000 en un CDT. A cambio de dichos recursos, la entidad financiera le reconoce un 3% mensual de interés </a:t>
            </a:r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simple</a:t>
            </a: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. El pago del CDT se realizará al cabo de 6 meses en un solo pago (inversión más intereses).</a:t>
            </a:r>
            <a:endParaRPr lang="es-ES_tradnl" b="1" dirty="0">
              <a:solidFill>
                <a:schemeClr val="accent3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1800" b="1" smtClean="0">
                <a:latin typeface="Century Gothic" panose="020B0502020202020204" pitchFamily="34" charset="0"/>
              </a:rPr>
              <a:t>15</a:t>
            </a:fld>
            <a:endParaRPr lang="en-US" sz="1800" b="1">
              <a:latin typeface="Century Gothic" panose="020B0502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647435" y="2862328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Ejemplo 1.1.</a:t>
            </a:r>
            <a:endParaRPr lang="es-CO" b="1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632793" y="2154290"/>
            <a:ext cx="1909497" cy="4001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0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Interés Simple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17350E0-A538-7B64-C167-A2D38EE6C076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2" descr="Clientes y aliados | Centro de Evaluación | Uniandes">
            <a:extLst>
              <a:ext uri="{FF2B5EF4-FFF2-40B4-BE49-F238E27FC236}">
                <a16:creationId xmlns:a16="http://schemas.microsoft.com/office/drawing/2014/main" id="{274BAB99-3459-F06F-FAF1-17EF9F667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DA46144-0815-0FA3-8688-3BA44C2B2B61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2CE74B7-67A6-5830-030C-FA0DF84EE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272" y="2110636"/>
            <a:ext cx="2693966" cy="175039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52CAB6D1-1B54-FE33-52BC-559ECCB69DD6}"/>
              </a:ext>
            </a:extLst>
          </p:cNvPr>
          <p:cNvSpPr txBox="1"/>
          <p:nvPr/>
        </p:nvSpPr>
        <p:spPr>
          <a:xfrm>
            <a:off x="2608729" y="5736296"/>
            <a:ext cx="6974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¿Cuánto recibe el ahorrador por concepto de interés?</a:t>
            </a:r>
          </a:p>
        </p:txBody>
      </p:sp>
    </p:spTree>
    <p:extLst>
      <p:ext uri="{BB962C8B-B14F-4D97-AF65-F5344CB8AC3E}">
        <p14:creationId xmlns:p14="http://schemas.microsoft.com/office/powerpoint/2010/main" val="208093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>
                <a:latin typeface="Century Gothic" panose="020B0502020202020204" pitchFamily="34" charset="0"/>
              </a:rPr>
              <a:t>Interés Simple / Compuesto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16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793904" y="4340207"/>
            <a:ext cx="6191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975745" y="2599908"/>
            <a:ext cx="0" cy="1172367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3713828" y="3769112"/>
            <a:ext cx="0" cy="571096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02667" y="4343371"/>
            <a:ext cx="0" cy="117349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>
            <a:spLocks/>
          </p:cNvSpPr>
          <p:nvPr/>
        </p:nvSpPr>
        <p:spPr bwMode="auto">
          <a:xfrm>
            <a:off x="2847709" y="4340208"/>
            <a:ext cx="11541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  <a:latin typeface="Century Gothic" panose="020B0502020202020204" pitchFamily="34" charset="0"/>
              </a:rPr>
              <a:t>0</a:t>
            </a:r>
          </a:p>
        </p:txBody>
      </p:sp>
      <p:sp>
        <p:nvSpPr>
          <p:cNvPr id="37" name="Rectangle 36"/>
          <p:cNvSpPr>
            <a:spLocks/>
          </p:cNvSpPr>
          <p:nvPr/>
        </p:nvSpPr>
        <p:spPr bwMode="auto">
          <a:xfrm>
            <a:off x="3540262" y="4391678"/>
            <a:ext cx="3370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8" name="Rectangle 37"/>
          <p:cNvSpPr>
            <a:spLocks/>
          </p:cNvSpPr>
          <p:nvPr/>
        </p:nvSpPr>
        <p:spPr bwMode="auto">
          <a:xfrm>
            <a:off x="4618727" y="4391679"/>
            <a:ext cx="3370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9" name="Rectangle 38"/>
          <p:cNvSpPr>
            <a:spLocks/>
          </p:cNvSpPr>
          <p:nvPr/>
        </p:nvSpPr>
        <p:spPr bwMode="auto">
          <a:xfrm>
            <a:off x="5678201" y="4405636"/>
            <a:ext cx="3370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40" name="Rectangle 39"/>
          <p:cNvSpPr>
            <a:spLocks/>
          </p:cNvSpPr>
          <p:nvPr/>
        </p:nvSpPr>
        <p:spPr bwMode="auto">
          <a:xfrm>
            <a:off x="6684063" y="4422093"/>
            <a:ext cx="3370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41" name="Rectangle 40"/>
          <p:cNvSpPr>
            <a:spLocks/>
          </p:cNvSpPr>
          <p:nvPr/>
        </p:nvSpPr>
        <p:spPr bwMode="auto">
          <a:xfrm>
            <a:off x="7757492" y="4391679"/>
            <a:ext cx="3370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42" name="Rectangle 41"/>
          <p:cNvSpPr>
            <a:spLocks/>
          </p:cNvSpPr>
          <p:nvPr/>
        </p:nvSpPr>
        <p:spPr bwMode="auto">
          <a:xfrm>
            <a:off x="8816966" y="4391679"/>
            <a:ext cx="3370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  <a:latin typeface="Century Gothic" panose="020B0502020202020204" pitchFamily="34" charset="0"/>
              </a:rPr>
              <a:t>6</a:t>
            </a:r>
          </a:p>
        </p:txBody>
      </p:sp>
      <p:sp>
        <p:nvSpPr>
          <p:cNvPr id="43" name="Rectangle 42"/>
          <p:cNvSpPr>
            <a:spLocks/>
          </p:cNvSpPr>
          <p:nvPr/>
        </p:nvSpPr>
        <p:spPr bwMode="auto">
          <a:xfrm>
            <a:off x="8747837" y="2605514"/>
            <a:ext cx="188716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rgbClr val="00B050"/>
                </a:solidFill>
                <a:latin typeface="Century Gothic" panose="020B0502020202020204" pitchFamily="34" charset="0"/>
              </a:rPr>
              <a:t>$1.000.000</a:t>
            </a:r>
          </a:p>
        </p:txBody>
      </p:sp>
      <p:sp>
        <p:nvSpPr>
          <p:cNvPr id="44" name="Rectangle 43"/>
          <p:cNvSpPr>
            <a:spLocks/>
          </p:cNvSpPr>
          <p:nvPr/>
        </p:nvSpPr>
        <p:spPr bwMode="auto">
          <a:xfrm>
            <a:off x="1904927" y="5516862"/>
            <a:ext cx="188716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  <a:latin typeface="Century Gothic" panose="020B0502020202020204" pitchFamily="34" charset="0"/>
              </a:rPr>
              <a:t>$1.000.000</a:t>
            </a:r>
          </a:p>
        </p:txBody>
      </p:sp>
      <p:sp>
        <p:nvSpPr>
          <p:cNvPr id="45" name="Rectangle 44"/>
          <p:cNvSpPr>
            <a:spLocks/>
          </p:cNvSpPr>
          <p:nvPr/>
        </p:nvSpPr>
        <p:spPr bwMode="auto">
          <a:xfrm>
            <a:off x="7005151" y="3449859"/>
            <a:ext cx="188716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 = $30.000</a:t>
            </a:r>
          </a:p>
        </p:txBody>
      </p:sp>
      <p:cxnSp>
        <p:nvCxnSpPr>
          <p:cNvPr id="6" name="Conector recto 5"/>
          <p:cNvCxnSpPr/>
          <p:nvPr/>
        </p:nvCxnSpPr>
        <p:spPr>
          <a:xfrm>
            <a:off x="3707322" y="3783426"/>
            <a:ext cx="5271668" cy="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ángulo 29"/>
          <p:cNvSpPr/>
          <p:nvPr/>
        </p:nvSpPr>
        <p:spPr>
          <a:xfrm>
            <a:off x="632793" y="2154290"/>
            <a:ext cx="1909497" cy="4001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0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Interés Simple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/>
              <p:cNvSpPr txBox="1"/>
              <p:nvPr/>
            </p:nvSpPr>
            <p:spPr>
              <a:xfrm>
                <a:off x="3780332" y="3457263"/>
                <a:ext cx="37257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sz="1600" b="1" i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𝐈𝐧𝐭𝐞𝐫</m:t>
                    </m:r>
                    <m:r>
                      <a:rPr lang="es-CO" sz="1600" b="1" i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é</m:t>
                    </m:r>
                    <m:r>
                      <a:rPr lang="es-CO" sz="1600" b="1" i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𝐬</m:t>
                    </m:r>
                    <m:r>
                      <a:rPr lang="es-CO" sz="1600" b="1" i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600" b="1" i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𝐩𝐨𝐫</m:t>
                    </m:r>
                    <m:r>
                      <a:rPr lang="es-CO" sz="1600" b="1" i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1600" b="1" i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𝐩𝐞𝐫𝐢𝐨𝐝𝐨</m:t>
                    </m:r>
                    <m:r>
                      <a:rPr lang="es-CO" sz="1600" b="1" i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=$</m:t>
                    </m:r>
                    <m:r>
                      <a:rPr lang="es-ES" sz="1600" b="1" i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ES" sz="1600" b="1" i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s-CO" sz="1600" b="1" i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  <m:r>
                      <a:rPr lang="es-CO" sz="1600" b="1" i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s-CO" sz="1600" b="1" i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  <m:r>
                      <a:rPr lang="es-CO" sz="1600" b="1" i="0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s-CO" sz="1600" b="1">
                    <a:solidFill>
                      <a:schemeClr val="accent4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3%</a:t>
                </a:r>
              </a:p>
            </p:txBody>
          </p:sp>
        </mc:Choice>
        <mc:Fallback xmlns="">
          <p:sp>
            <p:nvSpPr>
              <p:cNvPr id="31" name="CuadroTexto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332" y="3457263"/>
                <a:ext cx="3725700" cy="246221"/>
              </a:xfrm>
              <a:prstGeom prst="rect">
                <a:avLst/>
              </a:prstGeom>
              <a:blipFill>
                <a:blip r:embed="rId2"/>
                <a:stretch>
                  <a:fillRect l="-2041" t="-25000" r="-1020" b="-45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uadroTexto 31"/>
              <p:cNvSpPr txBox="1"/>
              <p:nvPr/>
            </p:nvSpPr>
            <p:spPr>
              <a:xfrm>
                <a:off x="2775122" y="5950999"/>
                <a:ext cx="6641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sz="2400" b="1" i="0" smtClean="0">
                        <a:solidFill>
                          <a:srgbClr val="D7A700"/>
                        </a:solidFill>
                        <a:latin typeface="Cambria Math" panose="02040503050406030204" pitchFamily="18" charset="0"/>
                      </a:rPr>
                      <m:t>𝐈𝐧𝐭𝐞𝐫</m:t>
                    </m:r>
                    <m:r>
                      <a:rPr lang="es-CO" sz="2400" b="1" i="0" smtClean="0">
                        <a:solidFill>
                          <a:srgbClr val="D7A700"/>
                        </a:solidFill>
                        <a:latin typeface="Cambria Math" panose="02040503050406030204" pitchFamily="18" charset="0"/>
                      </a:rPr>
                      <m:t>é</m:t>
                    </m:r>
                    <m:r>
                      <a:rPr lang="es-CO" sz="2400" b="1" i="0" smtClean="0">
                        <a:solidFill>
                          <a:srgbClr val="D7A700"/>
                        </a:solidFill>
                        <a:latin typeface="Cambria Math" panose="02040503050406030204" pitchFamily="18" charset="0"/>
                      </a:rPr>
                      <m:t>𝐬</m:t>
                    </m:r>
                    <m:r>
                      <a:rPr lang="es-CO" sz="2400" b="1" i="0" smtClean="0">
                        <a:solidFill>
                          <a:srgbClr val="D7A7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CO" sz="2400" b="1" i="0" smtClean="0">
                        <a:solidFill>
                          <a:srgbClr val="D7A700"/>
                        </a:solidFill>
                        <a:latin typeface="Cambria Math" panose="02040503050406030204" pitchFamily="18" charset="0"/>
                      </a:rPr>
                      <m:t>𝐓𝐨𝐭𝐚𝐥</m:t>
                    </m:r>
                    <m:r>
                      <a:rPr lang="es-CO" sz="2400" b="1" i="0" smtClean="0">
                        <a:solidFill>
                          <a:srgbClr val="D7A700"/>
                        </a:solidFill>
                        <a:latin typeface="Cambria Math" panose="02040503050406030204" pitchFamily="18" charset="0"/>
                      </a:rPr>
                      <m:t>=$</m:t>
                    </m:r>
                    <m:r>
                      <a:rPr lang="es-ES" sz="2400" b="1" i="0" smtClean="0">
                        <a:solidFill>
                          <a:srgbClr val="D7A7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ES" sz="2400" b="1" i="0" smtClean="0">
                        <a:solidFill>
                          <a:srgbClr val="D7A7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s-CO" sz="2400" b="1" i="0" smtClean="0">
                        <a:solidFill>
                          <a:srgbClr val="D7A700"/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  <m:r>
                      <a:rPr lang="es-CO" sz="2400" b="1" i="0" smtClean="0">
                        <a:solidFill>
                          <a:srgbClr val="D7A7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s-CO" sz="2400" b="1" i="0" smtClean="0">
                        <a:solidFill>
                          <a:srgbClr val="D7A700"/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  <m:r>
                      <a:rPr lang="es-CO" sz="2400" b="1" i="0" smtClean="0">
                        <a:solidFill>
                          <a:srgbClr val="D7A7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s-CO" sz="2400" b="1">
                    <a:solidFill>
                      <a:srgbClr val="D7A700"/>
                    </a:solidFill>
                    <a:latin typeface="Century Gothic" panose="020B0502020202020204" pitchFamily="34" charset="0"/>
                  </a:rPr>
                  <a:t>3%</a:t>
                </a:r>
                <a:r>
                  <a:rPr lang="es-CO" sz="2400" b="1">
                    <a:solidFill>
                      <a:srgbClr val="D7A700"/>
                    </a:solidFill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O" sz="2400" b="1" i="0">
                        <a:solidFill>
                          <a:srgbClr val="D7A7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s-CO" sz="2400" b="1">
                    <a:solidFill>
                      <a:srgbClr val="D7A700"/>
                    </a:solidFill>
                    <a:latin typeface="Century Gothic" panose="020B0502020202020204" pitchFamily="34" charset="0"/>
                  </a:rPr>
                  <a:t>6 = $180.000</a:t>
                </a:r>
              </a:p>
            </p:txBody>
          </p:sp>
        </mc:Choice>
        <mc:Fallback xmlns="">
          <p:sp>
            <p:nvSpPr>
              <p:cNvPr id="32" name="CuadroTexto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122" y="5950999"/>
                <a:ext cx="6641755" cy="369332"/>
              </a:xfrm>
              <a:prstGeom prst="rect">
                <a:avLst/>
              </a:prstGeom>
              <a:blipFill>
                <a:blip r:embed="rId3"/>
                <a:stretch>
                  <a:fillRect l="-1718" t="-26667" r="-191" b="-4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/>
          <p:cNvSpPr/>
          <p:nvPr/>
        </p:nvSpPr>
        <p:spPr>
          <a:xfrm>
            <a:off x="5038219" y="2022841"/>
            <a:ext cx="6314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¿Cuánto recibió el ahorrador por concepto de interés?</a:t>
            </a:r>
          </a:p>
        </p:txBody>
      </p:sp>
      <p:sp>
        <p:nvSpPr>
          <p:cNvPr id="35" name="Rectángulo 34"/>
          <p:cNvSpPr/>
          <p:nvPr/>
        </p:nvSpPr>
        <p:spPr>
          <a:xfrm>
            <a:off x="581192" y="2728624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>
                <a:solidFill>
                  <a:srgbClr val="C00000"/>
                </a:solidFill>
                <a:latin typeface="Century Gothic" panose="020B0502020202020204" pitchFamily="34" charset="0"/>
              </a:rPr>
              <a:t>Ejemplo 1.1.</a:t>
            </a:r>
            <a:endParaRPr lang="es-CO" b="1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6" name="Straight Arrow Connector 9">
            <a:extLst>
              <a:ext uri="{FF2B5EF4-FFF2-40B4-BE49-F238E27FC236}">
                <a16:creationId xmlns:a16="http://schemas.microsoft.com/office/drawing/2014/main" id="{3DD9D7F5-443F-4D09-9198-BE26FD0CF3F1}"/>
              </a:ext>
            </a:extLst>
          </p:cNvPr>
          <p:cNvCxnSpPr>
            <a:cxnSpLocks/>
          </p:cNvCxnSpPr>
          <p:nvPr/>
        </p:nvCxnSpPr>
        <p:spPr>
          <a:xfrm flipV="1">
            <a:off x="4772861" y="3769111"/>
            <a:ext cx="0" cy="571096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9">
            <a:extLst>
              <a:ext uri="{FF2B5EF4-FFF2-40B4-BE49-F238E27FC236}">
                <a16:creationId xmlns:a16="http://schemas.microsoft.com/office/drawing/2014/main" id="{4DD5AD68-4C43-4FBA-9253-9E2F0095525C}"/>
              </a:ext>
            </a:extLst>
          </p:cNvPr>
          <p:cNvCxnSpPr>
            <a:cxnSpLocks/>
          </p:cNvCxnSpPr>
          <p:nvPr/>
        </p:nvCxnSpPr>
        <p:spPr>
          <a:xfrm flipV="1">
            <a:off x="5832335" y="3765175"/>
            <a:ext cx="0" cy="571096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9">
            <a:extLst>
              <a:ext uri="{FF2B5EF4-FFF2-40B4-BE49-F238E27FC236}">
                <a16:creationId xmlns:a16="http://schemas.microsoft.com/office/drawing/2014/main" id="{570BA745-8771-4A19-891D-5D9170DBDB4E}"/>
              </a:ext>
            </a:extLst>
          </p:cNvPr>
          <p:cNvCxnSpPr>
            <a:cxnSpLocks/>
          </p:cNvCxnSpPr>
          <p:nvPr/>
        </p:nvCxnSpPr>
        <p:spPr>
          <a:xfrm flipV="1">
            <a:off x="6841442" y="3772275"/>
            <a:ext cx="0" cy="571096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9">
            <a:extLst>
              <a:ext uri="{FF2B5EF4-FFF2-40B4-BE49-F238E27FC236}">
                <a16:creationId xmlns:a16="http://schemas.microsoft.com/office/drawing/2014/main" id="{386F3245-5876-49E3-BB66-0AF464AF9BB5}"/>
              </a:ext>
            </a:extLst>
          </p:cNvPr>
          <p:cNvCxnSpPr>
            <a:cxnSpLocks/>
          </p:cNvCxnSpPr>
          <p:nvPr/>
        </p:nvCxnSpPr>
        <p:spPr>
          <a:xfrm flipV="1">
            <a:off x="7914150" y="3765175"/>
            <a:ext cx="0" cy="571096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9">
            <a:extLst>
              <a:ext uri="{FF2B5EF4-FFF2-40B4-BE49-F238E27FC236}">
                <a16:creationId xmlns:a16="http://schemas.microsoft.com/office/drawing/2014/main" id="{8FB856E4-9895-4D83-9A20-469DF5EF9954}"/>
              </a:ext>
            </a:extLst>
          </p:cNvPr>
          <p:cNvCxnSpPr>
            <a:cxnSpLocks/>
          </p:cNvCxnSpPr>
          <p:nvPr/>
        </p:nvCxnSpPr>
        <p:spPr>
          <a:xfrm flipV="1">
            <a:off x="8975745" y="3741871"/>
            <a:ext cx="0" cy="571096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B4DD6BD8-EA27-2AEC-FF2C-C9CDFC8A37FE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2" descr="Clientes y aliados | Centro de Evaluación | Uniandes">
            <a:extLst>
              <a:ext uri="{FF2B5EF4-FFF2-40B4-BE49-F238E27FC236}">
                <a16:creationId xmlns:a16="http://schemas.microsoft.com/office/drawing/2014/main" id="{6B733624-B978-234A-6369-0CDC8073A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0CB834C1-E54B-1D54-61CB-850A82A8A04B}"/>
              </a:ext>
            </a:extLst>
          </p:cNvPr>
          <p:cNvSpPr/>
          <p:nvPr/>
        </p:nvSpPr>
        <p:spPr>
          <a:xfrm>
            <a:off x="9023163" y="4156215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1400" b="1">
                <a:solidFill>
                  <a:schemeClr val="accent5"/>
                </a:solidFill>
                <a:latin typeface="Century Gothic" panose="020B0502020202020204" pitchFamily="34" charset="0"/>
              </a:rPr>
              <a:t>Mes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0D7579F-C92C-EAA3-33E7-B25A5DB22AD2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8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31" grpId="0"/>
      <p:bldP spid="3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AGENDA PROPUESTA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17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0F651596-1125-43ED-8471-A57EDDF35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448088" y="29036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F837980-0A38-47A1-8A30-C7AFF3A98D5A}"/>
              </a:ext>
            </a:extLst>
          </p:cNvPr>
          <p:cNvSpPr/>
          <p:nvPr/>
        </p:nvSpPr>
        <p:spPr>
          <a:xfrm>
            <a:off x="3173020" y="2503099"/>
            <a:ext cx="8540907" cy="36933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ES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Concepto de Interés.</a:t>
            </a: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Tasa de Interés.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Categorías de Interés.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Interés Simple.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accent1"/>
                </a:solidFill>
                <a:latin typeface="Century Gothic" panose="020B0502020202020204" pitchFamily="34" charset="0"/>
                <a:cs typeface="Arial"/>
              </a:rPr>
              <a:t>Interés Compuesto.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Interés Nominal.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Interés Efectivo.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86F046-042E-5492-3FBC-4E0C89F4D9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5A2F8A99-E4A5-BAC5-C9B9-FA7BF325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0A3DBED-4E2F-32F2-F010-7D3566241C5C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45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>
                <a:latin typeface="Century Gothic" panose="020B0502020202020204" pitchFamily="34" charset="0"/>
              </a:rPr>
              <a:t>Interés Simple / Compuesto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103957" y="2993644"/>
            <a:ext cx="7305170" cy="2715494"/>
          </a:xfrm>
        </p:spPr>
        <p:txBody>
          <a:bodyPr>
            <a:noAutofit/>
          </a:bodyPr>
          <a:lstStyle/>
          <a:p>
            <a:pPr algn="just"/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A diferencia del interés simple, los </a:t>
            </a:r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intereses aplican tanto sobre el capital inicial como sobre los intereses reinvertidos</a:t>
            </a:r>
            <a:r>
              <a:rPr lang="es-ES_tradnl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 algn="just">
              <a:buNone/>
            </a:pPr>
            <a:endParaRPr lang="es-ES_tradnl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Intuitivamente, el interés compuesto refleja el hecho que el </a:t>
            </a: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interés genera interés</a:t>
            </a:r>
            <a:r>
              <a:rPr lang="es-ES_tradnl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.</a:t>
            </a:r>
          </a:p>
          <a:p>
            <a:pPr algn="just"/>
            <a:endParaRPr lang="es-ES_tradnl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El interés compuesto se calcula sobre la base resultante del periodo anterior, por tanto, el </a:t>
            </a:r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interés acumulado crece exponencialmente</a:t>
            </a:r>
            <a:r>
              <a:rPr lang="es-ES_tradnl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18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46043" y="2154289"/>
            <a:ext cx="2969083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4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Interés Compuesto</a:t>
            </a:r>
          </a:p>
        </p:txBody>
      </p:sp>
      <p:pic>
        <p:nvPicPr>
          <p:cNvPr id="11266" name="Picture 2" descr="Resultado de imagen para interes compuesto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43" y="3107012"/>
            <a:ext cx="3164665" cy="237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856CE90A-EA31-817B-6CFD-7CDC61A456ED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2" descr="Clientes y aliados | Centro de Evaluación | Uniandes">
            <a:extLst>
              <a:ext uri="{FF2B5EF4-FFF2-40B4-BE49-F238E27FC236}">
                <a16:creationId xmlns:a16="http://schemas.microsoft.com/office/drawing/2014/main" id="{717B4FAA-FC70-0050-C4F2-FA403830B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C4B916C-83C0-233F-5C0E-ED3388A4FEB3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45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>
                <a:latin typeface="Century Gothic" panose="020B0502020202020204" pitchFamily="34" charset="0"/>
              </a:rPr>
              <a:t>Interés Simple / Compuesto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3151044-8464-47F7-83BC-3E6DBF02F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109" y="3065990"/>
            <a:ext cx="7830739" cy="276107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Un ahorrador invierte $1.000.000 en un CDT. A cambio de dichos recursos, la entidad financiera le reconoce un 3% mensual de interés </a:t>
            </a:r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compuesto</a:t>
            </a: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. El pago del CDT se realizará al cabo de 6 meses en un solo pago (inversión más intereses).</a:t>
            </a:r>
          </a:p>
          <a:p>
            <a:pPr marL="0" indent="0" algn="ctr">
              <a:buNone/>
            </a:pPr>
            <a:endParaRPr lang="es-ES_tradnl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19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2664889" y="2916286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Ejemplo 1.2.</a:t>
            </a:r>
            <a:endParaRPr lang="es-CO" b="1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668059" y="2116066"/>
            <a:ext cx="2525050" cy="4001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0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Interés Compuesto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8659CF5-08F1-30C7-427D-9FB011A98303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2" descr="Clientes y aliados | Centro de Evaluación | Uniandes">
            <a:extLst>
              <a:ext uri="{FF2B5EF4-FFF2-40B4-BE49-F238E27FC236}">
                <a16:creationId xmlns:a16="http://schemas.microsoft.com/office/drawing/2014/main" id="{71C1896F-DB41-6734-075C-57E6E9DD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682B70A-594A-50B6-4B33-E2169B778CA7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6146" name="Picture 2" descr="Los menores de edad pueden abrir un CDT? Esto dicen los expertos">
            <a:extLst>
              <a:ext uri="{FF2B5EF4-FFF2-40B4-BE49-F238E27FC236}">
                <a16:creationId xmlns:a16="http://schemas.microsoft.com/office/drawing/2014/main" id="{27764696-4844-4AC3-A702-4FF93C08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25" y="3551634"/>
            <a:ext cx="2107175" cy="158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A65AB6E-AE1D-F246-1077-921A85D26D1E}"/>
              </a:ext>
            </a:extLst>
          </p:cNvPr>
          <p:cNvSpPr txBox="1"/>
          <p:nvPr/>
        </p:nvSpPr>
        <p:spPr>
          <a:xfrm>
            <a:off x="3048000" y="5330433"/>
            <a:ext cx="7975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¿Cuánto recibe el ahorrador por concepto de interés?</a:t>
            </a:r>
          </a:p>
        </p:txBody>
      </p:sp>
    </p:spTree>
    <p:extLst>
      <p:ext uri="{BB962C8B-B14F-4D97-AF65-F5344CB8AC3E}">
        <p14:creationId xmlns:p14="http://schemas.microsoft.com/office/powerpoint/2010/main" val="106477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AGENDA PROPUESTA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2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0F651596-1125-43ED-8471-A57EDDF35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448088" y="29036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F837980-0A38-47A1-8A30-C7AFF3A98D5A}"/>
              </a:ext>
            </a:extLst>
          </p:cNvPr>
          <p:cNvSpPr/>
          <p:nvPr/>
        </p:nvSpPr>
        <p:spPr>
          <a:xfrm>
            <a:off x="3173020" y="2503099"/>
            <a:ext cx="8540907" cy="36933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ES">
                <a:solidFill>
                  <a:schemeClr val="accent1"/>
                </a:solidFill>
                <a:latin typeface="Century Gothic"/>
                <a:cs typeface="Arial"/>
              </a:rPr>
              <a:t>Concepto de Interés.</a:t>
            </a: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>
              <a:solidFill>
                <a:schemeClr val="accent1"/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accent1"/>
                </a:solidFill>
                <a:latin typeface="Century Gothic" panose="020B0502020202020204" pitchFamily="34" charset="0"/>
                <a:cs typeface="Arial"/>
              </a:rPr>
              <a:t>Tasa de Interés.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accent1"/>
                </a:solidFill>
                <a:latin typeface="Century Gothic" panose="020B0502020202020204" pitchFamily="34" charset="0"/>
                <a:cs typeface="Arial"/>
              </a:rPr>
              <a:t>Categorías de Interés.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accent1"/>
                </a:solidFill>
                <a:latin typeface="Century Gothic" panose="020B0502020202020204" pitchFamily="34" charset="0"/>
                <a:cs typeface="Arial"/>
              </a:rPr>
              <a:t>Interés Simple.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accent1"/>
                </a:solidFill>
                <a:latin typeface="Century Gothic" panose="020B0502020202020204" pitchFamily="34" charset="0"/>
                <a:cs typeface="Arial"/>
              </a:rPr>
              <a:t>Interés Compuesto.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accent1"/>
                </a:solidFill>
                <a:latin typeface="Century Gothic" panose="020B0502020202020204" pitchFamily="34" charset="0"/>
                <a:cs typeface="Arial"/>
              </a:rPr>
              <a:t>Interés Nominal.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accent1"/>
                </a:solidFill>
                <a:latin typeface="Century Gothic" panose="020B0502020202020204" pitchFamily="34" charset="0"/>
                <a:cs typeface="Arial"/>
              </a:rPr>
              <a:t>Interés Efectivo.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86F046-042E-5492-3FBC-4E0C89F4D9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5A2F8A99-E4A5-BAC5-C9B9-FA7BF325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7CCA6F4-3C8A-C61E-D855-42886A54578C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97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latin typeface="Century Gothic" panose="020B0502020202020204" pitchFamily="34" charset="0"/>
              </a:rPr>
              <a:t>Interés Simple / Compuesto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20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793904" y="4585529"/>
            <a:ext cx="6191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985496" y="2320706"/>
            <a:ext cx="0" cy="1172367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3713828" y="4222653"/>
            <a:ext cx="0" cy="362877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4787257" y="4017853"/>
            <a:ext cx="0" cy="567677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5846731" y="3705205"/>
            <a:ext cx="0" cy="880326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6946726" y="3522889"/>
            <a:ext cx="0" cy="1062641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H="1" flipV="1">
            <a:off x="7925301" y="3429000"/>
            <a:ext cx="724" cy="115653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V="1">
            <a:off x="8985496" y="3278459"/>
            <a:ext cx="0" cy="1307072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09564" y="4585529"/>
            <a:ext cx="0" cy="117349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>
            <a:spLocks/>
          </p:cNvSpPr>
          <p:nvPr/>
        </p:nvSpPr>
        <p:spPr bwMode="auto">
          <a:xfrm>
            <a:off x="2647071" y="4573657"/>
            <a:ext cx="11541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  <a:latin typeface="Century Gothic" panose="020B0502020202020204" pitchFamily="34" charset="0"/>
              </a:rPr>
              <a:t>0</a:t>
            </a:r>
          </a:p>
        </p:txBody>
      </p:sp>
      <p:sp>
        <p:nvSpPr>
          <p:cNvPr id="37" name="Rectangle 36"/>
          <p:cNvSpPr>
            <a:spLocks/>
          </p:cNvSpPr>
          <p:nvPr/>
        </p:nvSpPr>
        <p:spPr bwMode="auto">
          <a:xfrm>
            <a:off x="3530239" y="4625851"/>
            <a:ext cx="3370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8" name="Rectangle 37"/>
          <p:cNvSpPr>
            <a:spLocks/>
          </p:cNvSpPr>
          <p:nvPr/>
        </p:nvSpPr>
        <p:spPr bwMode="auto">
          <a:xfrm>
            <a:off x="4618727" y="4625851"/>
            <a:ext cx="3370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9" name="Rectangle 38"/>
          <p:cNvSpPr>
            <a:spLocks/>
          </p:cNvSpPr>
          <p:nvPr/>
        </p:nvSpPr>
        <p:spPr bwMode="auto">
          <a:xfrm>
            <a:off x="5678201" y="4639808"/>
            <a:ext cx="3370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40" name="Rectangle 39"/>
          <p:cNvSpPr>
            <a:spLocks/>
          </p:cNvSpPr>
          <p:nvPr/>
        </p:nvSpPr>
        <p:spPr bwMode="auto">
          <a:xfrm>
            <a:off x="6684063" y="4656265"/>
            <a:ext cx="3370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41" name="Rectangle 40"/>
          <p:cNvSpPr>
            <a:spLocks/>
          </p:cNvSpPr>
          <p:nvPr/>
        </p:nvSpPr>
        <p:spPr bwMode="auto">
          <a:xfrm>
            <a:off x="7757492" y="4625851"/>
            <a:ext cx="3370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42" name="Rectangle 41"/>
          <p:cNvSpPr>
            <a:spLocks/>
          </p:cNvSpPr>
          <p:nvPr/>
        </p:nvSpPr>
        <p:spPr bwMode="auto">
          <a:xfrm>
            <a:off x="8816966" y="4625851"/>
            <a:ext cx="3370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  <a:latin typeface="Century Gothic" panose="020B0502020202020204" pitchFamily="34" charset="0"/>
              </a:rPr>
              <a:t>6</a:t>
            </a:r>
          </a:p>
        </p:txBody>
      </p:sp>
      <p:sp>
        <p:nvSpPr>
          <p:cNvPr id="43" name="Rectangle 42"/>
          <p:cNvSpPr>
            <a:spLocks/>
          </p:cNvSpPr>
          <p:nvPr/>
        </p:nvSpPr>
        <p:spPr bwMode="auto">
          <a:xfrm>
            <a:off x="8680364" y="2341461"/>
            <a:ext cx="1887166" cy="22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450" b="1">
                <a:solidFill>
                  <a:srgbClr val="00B050"/>
                </a:solidFill>
                <a:latin typeface="Century Gothic" panose="020B0502020202020204" pitchFamily="34" charset="0"/>
              </a:rPr>
              <a:t>$1.000.000</a:t>
            </a:r>
          </a:p>
        </p:txBody>
      </p:sp>
      <p:sp>
        <p:nvSpPr>
          <p:cNvPr id="44" name="Rectangle 43"/>
          <p:cNvSpPr>
            <a:spLocks/>
          </p:cNvSpPr>
          <p:nvPr/>
        </p:nvSpPr>
        <p:spPr bwMode="auto">
          <a:xfrm>
            <a:off x="1984516" y="5759408"/>
            <a:ext cx="188716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  <a:latin typeface="Century Gothic" panose="020B0502020202020204" pitchFamily="34" charset="0"/>
              </a:rPr>
              <a:t>$1.000.000</a:t>
            </a:r>
          </a:p>
        </p:txBody>
      </p:sp>
      <p:sp>
        <p:nvSpPr>
          <p:cNvPr id="45" name="Rectangle 44"/>
          <p:cNvSpPr>
            <a:spLocks/>
          </p:cNvSpPr>
          <p:nvPr/>
        </p:nvSpPr>
        <p:spPr bwMode="auto">
          <a:xfrm>
            <a:off x="2613891" y="4004144"/>
            <a:ext cx="1887166" cy="22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450" b="1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= $30.000</a:t>
            </a:r>
          </a:p>
        </p:txBody>
      </p:sp>
      <p:sp>
        <p:nvSpPr>
          <p:cNvPr id="30" name="Rectángulo 29"/>
          <p:cNvSpPr/>
          <p:nvPr/>
        </p:nvSpPr>
        <p:spPr>
          <a:xfrm>
            <a:off x="674918" y="2138499"/>
            <a:ext cx="2525050" cy="4001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0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Interés Compuesto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30"/>
              <p:cNvSpPr txBox="1"/>
              <p:nvPr/>
            </p:nvSpPr>
            <p:spPr>
              <a:xfrm>
                <a:off x="485429" y="3996157"/>
                <a:ext cx="2582758" cy="223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𝑰𝒏𝒕𝒆𝒓</m:t>
                    </m:r>
                    <m:r>
                      <a:rPr lang="es-CO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é</m:t>
                    </m:r>
                    <m:r>
                      <a:rPr lang="es-CO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s-CO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s-CO" sz="145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145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s-CO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$</m:t>
                    </m:r>
                    <m:r>
                      <a:rPr lang="es-ES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ES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s-CO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  <m:r>
                      <a:rPr lang="es-CO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s-CO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  <m:r>
                      <a:rPr lang="es-CO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s-CO" sz="1450" b="1">
                    <a:solidFill>
                      <a:schemeClr val="accent4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3%</a:t>
                </a:r>
              </a:p>
            </p:txBody>
          </p:sp>
        </mc:Choice>
        <mc:Fallback xmlns="">
          <p:sp>
            <p:nvSpPr>
              <p:cNvPr id="31" name="CuadroTexto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29" y="3996157"/>
                <a:ext cx="2582758" cy="223138"/>
              </a:xfrm>
              <a:prstGeom prst="rect">
                <a:avLst/>
              </a:prstGeom>
              <a:blipFill>
                <a:blip r:embed="rId2"/>
                <a:stretch>
                  <a:fillRect l="-2451" t="-21053" r="-3431" b="-4210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/>
          <p:cNvSpPr/>
          <p:nvPr/>
        </p:nvSpPr>
        <p:spPr>
          <a:xfrm>
            <a:off x="5364095" y="1905131"/>
            <a:ext cx="6258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b="1">
                <a:solidFill>
                  <a:schemeClr val="accent1"/>
                </a:solidFill>
                <a:latin typeface="Century Gothic" panose="020B0502020202020204" pitchFamily="34" charset="0"/>
              </a:rPr>
              <a:t>¿Cuánto recibe el ahorrador por concepto de interés?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uadroTexto 32"/>
              <p:cNvSpPr txBox="1"/>
              <p:nvPr/>
            </p:nvSpPr>
            <p:spPr>
              <a:xfrm>
                <a:off x="485429" y="3716743"/>
                <a:ext cx="3842719" cy="223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𝑰𝒏𝒕𝒆𝒓</m:t>
                    </m:r>
                    <m:r>
                      <a:rPr lang="es-CO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é</m:t>
                    </m:r>
                    <m:r>
                      <a:rPr lang="es-CO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s-CO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s-CO" sz="145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145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s-CO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$</m:t>
                    </m:r>
                    <m:r>
                      <a:rPr lang="es-ES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ES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s-CO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  <m:r>
                      <a:rPr lang="es-CO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s-CO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  <m:r>
                      <a:rPr lang="es-CO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s-CO" sz="1450" b="1">
                    <a:solidFill>
                      <a:schemeClr val="accent4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3% + $30.000</a:t>
                </a:r>
                <a:r>
                  <a:rPr lang="es-CO" sz="1450" b="1">
                    <a:solidFill>
                      <a:schemeClr val="accent4">
                        <a:lumMod val="50000"/>
                      </a:schemeClr>
                    </a:solidFill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O" sz="1450" b="1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s-CO" sz="1450" b="1">
                    <a:solidFill>
                      <a:schemeClr val="accent4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3%</a:t>
                </a:r>
              </a:p>
            </p:txBody>
          </p:sp>
        </mc:Choice>
        <mc:Fallback xmlns="">
          <p:sp>
            <p:nvSpPr>
              <p:cNvPr id="33" name="CuadroTexto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29" y="3716743"/>
                <a:ext cx="3842719" cy="223138"/>
              </a:xfrm>
              <a:prstGeom prst="rect">
                <a:avLst/>
              </a:prstGeom>
              <a:blipFill>
                <a:blip r:embed="rId3"/>
                <a:stretch>
                  <a:fillRect l="-1650" t="-21053" r="-1980" b="-4210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44"/>
          <p:cNvSpPr>
            <a:spLocks/>
          </p:cNvSpPr>
          <p:nvPr/>
        </p:nvSpPr>
        <p:spPr bwMode="auto">
          <a:xfrm>
            <a:off x="3791035" y="3709458"/>
            <a:ext cx="1887166" cy="22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450" b="1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= $30.900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uadroTexto 45"/>
              <p:cNvSpPr txBox="1"/>
              <p:nvPr/>
            </p:nvSpPr>
            <p:spPr>
              <a:xfrm>
                <a:off x="471800" y="3422429"/>
                <a:ext cx="5102679" cy="223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𝑰𝒏𝒕𝒆𝒓</m:t>
                    </m:r>
                    <m:r>
                      <a:rPr lang="es-CO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é</m:t>
                    </m:r>
                    <m:r>
                      <a:rPr lang="es-CO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s-CO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s-CO" sz="145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O" sz="145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s-CO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$</m:t>
                    </m:r>
                    <m:r>
                      <a:rPr lang="es-ES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ES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s-CO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  <m:r>
                      <a:rPr lang="es-CO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s-CO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  <m:r>
                      <a:rPr lang="es-CO" sz="1450" b="1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s-CO" sz="1450" b="1">
                    <a:solidFill>
                      <a:schemeClr val="accent4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3% + $30.000</a:t>
                </a:r>
                <a:r>
                  <a:rPr lang="es-CO" sz="1450" b="1">
                    <a:solidFill>
                      <a:schemeClr val="accent4">
                        <a:lumMod val="50000"/>
                      </a:schemeClr>
                    </a:solidFill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O" sz="1450" b="1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s-CO" sz="1450" b="1">
                    <a:solidFill>
                      <a:schemeClr val="accent4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3% + $30.900</a:t>
                </a:r>
                <a:r>
                  <a:rPr lang="es-CO" sz="1450" b="1">
                    <a:solidFill>
                      <a:schemeClr val="accent4">
                        <a:lumMod val="50000"/>
                      </a:schemeClr>
                    </a:solidFill>
                    <a:latin typeface="Century Gothic" panose="020B0502020202020204" pitchFamily="34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CO" sz="1450" b="1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s-CO" sz="1450" b="1">
                    <a:solidFill>
                      <a:schemeClr val="accent4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3%</a:t>
                </a:r>
              </a:p>
            </p:txBody>
          </p:sp>
        </mc:Choice>
        <mc:Fallback xmlns="">
          <p:sp>
            <p:nvSpPr>
              <p:cNvPr id="46" name="CuadroTexto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00" y="3422429"/>
                <a:ext cx="5102679" cy="223138"/>
              </a:xfrm>
              <a:prstGeom prst="rect">
                <a:avLst/>
              </a:prstGeom>
              <a:blipFill>
                <a:blip r:embed="rId4"/>
                <a:stretch>
                  <a:fillRect l="-1241" t="-26316" r="-1489" b="-4210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4"/>
          <p:cNvSpPr>
            <a:spLocks/>
          </p:cNvSpPr>
          <p:nvPr/>
        </p:nvSpPr>
        <p:spPr bwMode="auto">
          <a:xfrm>
            <a:off x="5010533" y="3423200"/>
            <a:ext cx="1887166" cy="22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450" b="1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= $31.827</a:t>
            </a:r>
          </a:p>
        </p:txBody>
      </p:sp>
      <p:sp>
        <p:nvSpPr>
          <p:cNvPr id="49" name="Rectangle 44"/>
          <p:cNvSpPr>
            <a:spLocks/>
          </p:cNvSpPr>
          <p:nvPr/>
        </p:nvSpPr>
        <p:spPr bwMode="auto">
          <a:xfrm>
            <a:off x="5958189" y="3308195"/>
            <a:ext cx="1887166" cy="22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450" b="1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$32.782</a:t>
            </a:r>
          </a:p>
        </p:txBody>
      </p:sp>
      <p:sp>
        <p:nvSpPr>
          <p:cNvPr id="50" name="Rectangle 44"/>
          <p:cNvSpPr>
            <a:spLocks/>
          </p:cNvSpPr>
          <p:nvPr/>
        </p:nvSpPr>
        <p:spPr bwMode="auto">
          <a:xfrm>
            <a:off x="7061230" y="3226349"/>
            <a:ext cx="1887166" cy="22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450" b="1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$33.765</a:t>
            </a:r>
          </a:p>
        </p:txBody>
      </p:sp>
      <p:sp>
        <p:nvSpPr>
          <p:cNvPr id="51" name="Rectangle 44"/>
          <p:cNvSpPr>
            <a:spLocks/>
          </p:cNvSpPr>
          <p:nvPr/>
        </p:nvSpPr>
        <p:spPr bwMode="auto">
          <a:xfrm>
            <a:off x="8493317" y="3090189"/>
            <a:ext cx="1887166" cy="22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450" b="1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$34.778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adroTexto 51"/>
              <p:cNvSpPr txBox="1"/>
              <p:nvPr/>
            </p:nvSpPr>
            <p:spPr>
              <a:xfrm>
                <a:off x="1304880" y="6206084"/>
                <a:ext cx="9582239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𝐈𝐧𝐭𝐞𝐫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𝐓𝐨𝐭𝐚𝐥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=$</m:t>
                      </m:r>
                      <m:r>
                        <a:rPr lang="es-ES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s-ES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𝟎𝟎𝟎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𝟎𝟎𝟎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s-CO" sz="2400" b="1" i="1" smtClean="0">
                              <a:solidFill>
                                <a:srgbClr val="D7A7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CO" sz="2400" b="1" i="1" smtClean="0">
                                  <a:solidFill>
                                    <a:srgbClr val="D7A7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sz="2400" b="1" i="0" smtClean="0">
                                  <a:solidFill>
                                    <a:srgbClr val="D7A7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s-CO" sz="2400" b="1" i="0" smtClean="0">
                                  <a:solidFill>
                                    <a:srgbClr val="D7A7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CO" sz="2400" b="1" i="0" smtClean="0">
                                  <a:solidFill>
                                    <a:srgbClr val="D7A7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s-CO" sz="2400" b="1" i="0" smtClean="0">
                                  <a:solidFill>
                                    <a:srgbClr val="D7A7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%</m:t>
                              </m:r>
                            </m:e>
                          </m:d>
                        </m:e>
                        <m:sup>
                          <m:r>
                            <a:rPr lang="es-CO" sz="2400" b="1" i="0" smtClean="0">
                              <a:solidFill>
                                <a:srgbClr val="D7A7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s-ES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$</m:t>
                      </m:r>
                      <m:r>
                        <a:rPr lang="es-ES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s-ES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s-CO" sz="2400" b="1" i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𝟎𝟎𝟎</m:t>
                      </m:r>
                      <m:r>
                        <a:rPr lang="es-CO" sz="2400" b="1" i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CO" sz="2400" b="1" i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𝟎𝟎𝟎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$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𝟏𝟗𝟒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CO" sz="2400" b="1" i="0" smtClean="0">
                          <a:solidFill>
                            <a:srgbClr val="D7A700"/>
                          </a:solidFill>
                          <a:latin typeface="Cambria Math" panose="02040503050406030204" pitchFamily="18" charset="0"/>
                        </a:rPr>
                        <m:t>𝟎𝟓𝟐</m:t>
                      </m:r>
                    </m:oMath>
                  </m:oMathPara>
                </a14:m>
                <a:endParaRPr lang="es-CO" sz="2400" b="1">
                  <a:solidFill>
                    <a:srgbClr val="D7A700"/>
                  </a:solidFill>
                </a:endParaRPr>
              </a:p>
            </p:txBody>
          </p:sp>
        </mc:Choice>
        <mc:Fallback xmlns="">
          <p:sp>
            <p:nvSpPr>
              <p:cNvPr id="52" name="Cuadro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880" y="6206084"/>
                <a:ext cx="9582239" cy="377667"/>
              </a:xfrm>
              <a:prstGeom prst="rect">
                <a:avLst/>
              </a:prstGeom>
              <a:blipFill>
                <a:blip r:embed="rId5"/>
                <a:stretch>
                  <a:fillRect t="-3226" b="-3871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ángulo 53">
            <a:extLst>
              <a:ext uri="{FF2B5EF4-FFF2-40B4-BE49-F238E27FC236}">
                <a16:creationId xmlns:a16="http://schemas.microsoft.com/office/drawing/2014/main" id="{5B525B9C-AF26-44B3-A3D9-546EE0322521}"/>
              </a:ext>
            </a:extLst>
          </p:cNvPr>
          <p:cNvSpPr/>
          <p:nvPr/>
        </p:nvSpPr>
        <p:spPr>
          <a:xfrm>
            <a:off x="641965" y="2717848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>
                <a:solidFill>
                  <a:srgbClr val="C00000"/>
                </a:solidFill>
                <a:latin typeface="Century Gothic" panose="020B0502020202020204" pitchFamily="34" charset="0"/>
              </a:rPr>
              <a:t>Ejemplo 1.2.</a:t>
            </a:r>
            <a:endParaRPr lang="es-CO" b="1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93D3096-F58B-D4F9-B32E-086976B7796D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CB5F244D-E323-2C05-FBFC-7A641047C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8AEFBFD9-1506-B107-40B7-7C78E0B0BC4F}"/>
              </a:ext>
            </a:extLst>
          </p:cNvPr>
          <p:cNvSpPr/>
          <p:nvPr/>
        </p:nvSpPr>
        <p:spPr>
          <a:xfrm>
            <a:off x="9083414" y="4431640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1400" b="1">
                <a:solidFill>
                  <a:schemeClr val="accent5"/>
                </a:solidFill>
                <a:latin typeface="Century Gothic" panose="020B0502020202020204" pitchFamily="34" charset="0"/>
              </a:rPr>
              <a:t>Mes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198F267-9BB6-936A-7434-4B37BB588C7B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42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31" grpId="0"/>
      <p:bldP spid="33" grpId="0"/>
      <p:bldP spid="35" grpId="0"/>
      <p:bldP spid="46" grpId="0"/>
      <p:bldP spid="48" grpId="0"/>
      <p:bldP spid="49" grpId="0"/>
      <p:bldP spid="50" grpId="0"/>
      <p:bldP spid="51" grpId="0"/>
      <p:bldP spid="52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latin typeface="Century Gothic" panose="020B0502020202020204" pitchFamily="34" charset="0"/>
              </a:rPr>
              <a:t>Interés Simple / Compuesto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21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663185"/>
              </p:ext>
            </p:extLst>
          </p:nvPr>
        </p:nvGraphicFramePr>
        <p:xfrm>
          <a:off x="3892730" y="3542506"/>
          <a:ext cx="7462713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87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7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75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1800" noProof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noProof="0" dirty="0">
                          <a:latin typeface="Century Gothic" panose="020B0502020202020204" pitchFamily="34" charset="0"/>
                        </a:rPr>
                        <a:t>Interés Simple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noProof="0" dirty="0">
                          <a:latin typeface="Century Gothic" panose="020B0502020202020204" pitchFamily="34" charset="0"/>
                        </a:rPr>
                        <a:t>Interés Compuesto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800" noProof="0">
                          <a:solidFill>
                            <a:schemeClr val="accent1"/>
                          </a:solidFill>
                          <a:latin typeface="Century Gothic" panose="020B0502020202020204" pitchFamily="34" charset="0"/>
                        </a:rPr>
                        <a:t>Saldo Inicial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noProof="0">
                          <a:solidFill>
                            <a:schemeClr val="accent1"/>
                          </a:solidFill>
                          <a:latin typeface="Century Gothic" panose="020B0502020202020204" pitchFamily="34" charset="0"/>
                        </a:rPr>
                        <a:t>$1.000.000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noProof="0">
                          <a:solidFill>
                            <a:schemeClr val="accent1"/>
                          </a:solidFill>
                          <a:latin typeface="Century Gothic" panose="020B0502020202020204" pitchFamily="34" charset="0"/>
                        </a:rPr>
                        <a:t>$1.000.000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800" noProof="0">
                          <a:solidFill>
                            <a:schemeClr val="accent1"/>
                          </a:solidFill>
                          <a:latin typeface="Century Gothic" panose="020B0502020202020204" pitchFamily="34" charset="0"/>
                        </a:rPr>
                        <a:t>Interés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noProof="0">
                          <a:solidFill>
                            <a:schemeClr val="accent1"/>
                          </a:solidFill>
                          <a:latin typeface="Century Gothic" panose="020B0502020202020204" pitchFamily="34" charset="0"/>
                        </a:rPr>
                        <a:t>$180.000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noProof="0">
                          <a:solidFill>
                            <a:schemeClr val="accent1"/>
                          </a:solidFill>
                          <a:latin typeface="Century Gothic" panose="020B0502020202020204" pitchFamily="34" charset="0"/>
                        </a:rPr>
                        <a:t>$194.052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1800" noProof="0" dirty="0">
                          <a:solidFill>
                            <a:schemeClr val="accent1"/>
                          </a:solidFill>
                          <a:latin typeface="Century Gothic" panose="020B0502020202020204" pitchFamily="34" charset="0"/>
                        </a:rPr>
                        <a:t>Saldo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noProof="0" dirty="0">
                          <a:solidFill>
                            <a:schemeClr val="accent1"/>
                          </a:solidFill>
                          <a:latin typeface="Century Gothic" panose="020B0502020202020204" pitchFamily="34" charset="0"/>
                        </a:rPr>
                        <a:t>$1.180.000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noProof="0" dirty="0">
                          <a:solidFill>
                            <a:schemeClr val="accent1"/>
                          </a:solidFill>
                          <a:latin typeface="Century Gothic" panose="020B0502020202020204" pitchFamily="34" charset="0"/>
                        </a:rPr>
                        <a:t>$1.194.052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Rectángulo 8"/>
          <p:cNvSpPr/>
          <p:nvPr/>
        </p:nvSpPr>
        <p:spPr>
          <a:xfrm>
            <a:off x="9498458" y="2960181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>
                <a:solidFill>
                  <a:srgbClr val="C00000"/>
                </a:solidFill>
                <a:latin typeface="Century Gothic" panose="020B0502020202020204" pitchFamily="34" charset="0"/>
              </a:rPr>
              <a:t>Ejemplo 1.2.</a:t>
            </a:r>
            <a:endParaRPr lang="es-CO" b="1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6856087" y="2995091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>
                <a:solidFill>
                  <a:srgbClr val="C00000"/>
                </a:solidFill>
                <a:latin typeface="Century Gothic" panose="020B0502020202020204" pitchFamily="34" charset="0"/>
              </a:rPr>
              <a:t>Ejemplo 1.1.</a:t>
            </a:r>
            <a:endParaRPr lang="es-CO" b="1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AD0D4FC-6522-54FE-C12D-FA49E628B187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2" descr="Clientes y aliados | Centro de Evaluación | Uniandes">
            <a:extLst>
              <a:ext uri="{FF2B5EF4-FFF2-40B4-BE49-F238E27FC236}">
                <a16:creationId xmlns:a16="http://schemas.microsoft.com/office/drawing/2014/main" id="{86EF68F3-0F87-B225-0558-0266B68E6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35B04F4-7BBE-8587-DFD0-982D997AE503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7170" name="Picture 2" descr="Resultados de la Encuesta y Conclusiones - GKC Research">
            <a:extLst>
              <a:ext uri="{FF2B5EF4-FFF2-40B4-BE49-F238E27FC236}">
                <a16:creationId xmlns:a16="http://schemas.microsoft.com/office/drawing/2014/main" id="{C4FD585E-48C9-F5A1-2EC1-D2DDBE436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499207"/>
            <a:ext cx="3325937" cy="301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563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latin typeface="Century Gothic" panose="020B0502020202020204" pitchFamily="34" charset="0"/>
              </a:rPr>
              <a:t>Interés Simple / Compuesto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430048" y="2464345"/>
            <a:ext cx="8180760" cy="215555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s-ES_tradnl" b="1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s-ES_tradnl" dirty="0">
                <a:latin typeface="Century Gothic" panose="020B0502020202020204" pitchFamily="34" charset="0"/>
              </a:rPr>
              <a:t>Usted invierte $30.000.000 en un CDT.  A cambio de dicho ahorro, el banco le reconoce una tasa de interés del 5% anual, por un plazo de 3 años.</a:t>
            </a:r>
          </a:p>
          <a:p>
            <a:pPr marL="0" indent="0" algn="ctr">
              <a:buNone/>
            </a:pP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¿Cuánto sería el interés total obtenido por usted al finalizar el año 3 si la tasa de interés es simple? ¿si es compuesta?</a:t>
            </a:r>
          </a:p>
          <a:p>
            <a:pPr marL="0" indent="0" algn="just">
              <a:buNone/>
            </a:pPr>
            <a:endParaRPr lang="es-ES_tradnl" dirty="0">
              <a:latin typeface="Century Gothic" panose="020B0502020202020204" pitchFamily="34" charset="0"/>
            </a:endParaRPr>
          </a:p>
          <a:p>
            <a:pPr algn="just">
              <a:buFont typeface="Arial"/>
              <a:buChar char="•"/>
            </a:pPr>
            <a:endParaRPr lang="es-ES_tradnl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22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81192" y="2197385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>
                <a:solidFill>
                  <a:srgbClr val="C00000"/>
                </a:solidFill>
                <a:latin typeface="Century Gothic" panose="020B0502020202020204" pitchFamily="34" charset="0"/>
              </a:rPr>
              <a:t>Ejemplo 1.3.</a:t>
            </a:r>
            <a:endParaRPr lang="es-CO" b="1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292197" y="4610023"/>
            <a:ext cx="3502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Si la tasa de interés es simple:</a:t>
            </a:r>
            <a:endParaRPr lang="es-CO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292196" y="5115129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Si la tasa de interés es compuesta:</a:t>
            </a:r>
            <a:endParaRPr lang="es-CO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8197035" y="4610023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>
                <a:solidFill>
                  <a:srgbClr val="C00000"/>
                </a:solidFill>
                <a:latin typeface="Century Gothic" panose="020B0502020202020204" pitchFamily="34" charset="0"/>
              </a:rPr>
              <a:t>$4.500.000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8197035" y="5109618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>
                <a:solidFill>
                  <a:srgbClr val="C00000"/>
                </a:solidFill>
                <a:latin typeface="Century Gothic" panose="020B0502020202020204" pitchFamily="34" charset="0"/>
              </a:rPr>
              <a:t>$4.728.750</a:t>
            </a:r>
            <a:endParaRPr lang="es-CO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18A018D-7BA3-4B78-0F35-1E1EF848D3AB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6" name="Picture 2" descr="Clientes y aliados | Centro de Evaluación | Uniandes">
            <a:extLst>
              <a:ext uri="{FF2B5EF4-FFF2-40B4-BE49-F238E27FC236}">
                <a16:creationId xmlns:a16="http://schemas.microsoft.com/office/drawing/2014/main" id="{A73D0816-449A-50A8-92E6-E066D9D6A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FED85F6-6935-3863-7E68-F30487792954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194" name="Picture 2" descr="Qué es el interés compuesto y cómo se calcula | Business Insider España">
            <a:extLst>
              <a:ext uri="{FF2B5EF4-FFF2-40B4-BE49-F238E27FC236}">
                <a16:creationId xmlns:a16="http://schemas.microsoft.com/office/drawing/2014/main" id="{A41613D5-97BF-6978-63A4-E65FBD55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15" y="3620635"/>
            <a:ext cx="2359487" cy="157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32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26366" y="2138617"/>
            <a:ext cx="8739265" cy="35051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3600" b="1">
                <a:solidFill>
                  <a:srgbClr val="800000"/>
                </a:solidFill>
                <a:latin typeface="Century Gothic" panose="020B0502020202020204" pitchFamily="34" charset="0"/>
              </a:rPr>
              <a:t>Interés Nominal </a:t>
            </a:r>
          </a:p>
          <a:p>
            <a:pPr marL="0" indent="0" algn="ctr">
              <a:buNone/>
            </a:pPr>
            <a:r>
              <a:rPr lang="es-ES_tradnl" sz="3600" b="1">
                <a:solidFill>
                  <a:srgbClr val="800000"/>
                </a:solidFill>
                <a:latin typeface="Century Gothic" panose="020B0502020202020204" pitchFamily="34" charset="0"/>
              </a:rPr>
              <a:t> </a:t>
            </a:r>
          </a:p>
          <a:p>
            <a:pPr marL="0" indent="0" algn="ctr">
              <a:buNone/>
            </a:pPr>
            <a:endParaRPr lang="es-ES_tradnl" sz="3600" b="1">
              <a:solidFill>
                <a:srgbClr val="800000"/>
              </a:solidFill>
              <a:latin typeface="Century Gothic" panose="020B0502020202020204" pitchFamily="34" charset="0"/>
            </a:endParaRPr>
          </a:p>
          <a:p>
            <a:pPr marL="0" indent="0" algn="r">
              <a:buNone/>
            </a:pPr>
            <a:r>
              <a:rPr lang="es-ES_tradnl" sz="3600" b="1">
                <a:solidFill>
                  <a:srgbClr val="800000"/>
                </a:solidFill>
                <a:latin typeface="Century Gothic" panose="020B0502020202020204" pitchFamily="34" charset="0"/>
              </a:rPr>
              <a:t>Interés Efectivo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58300" y="5943074"/>
            <a:ext cx="1052508" cy="365125"/>
          </a:xfrm>
        </p:spPr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23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4607F01-0760-AE72-007F-C72A3404DA1F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2" descr="Clientes y aliados | Centro de Evaluación | Uniandes">
            <a:extLst>
              <a:ext uri="{FF2B5EF4-FFF2-40B4-BE49-F238E27FC236}">
                <a16:creationId xmlns:a16="http://schemas.microsoft.com/office/drawing/2014/main" id="{417603A5-4C73-E2E5-7138-926EED910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Vs PNG para descargar gratis">
            <a:extLst>
              <a:ext uri="{FF2B5EF4-FFF2-40B4-BE49-F238E27FC236}">
                <a16:creationId xmlns:a16="http://schemas.microsoft.com/office/drawing/2014/main" id="{600BB5EE-7D38-9029-3540-ACBD0DFE9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1" r="35913"/>
          <a:stretch/>
        </p:blipFill>
        <p:spPr bwMode="auto">
          <a:xfrm>
            <a:off x="5150854" y="1986208"/>
            <a:ext cx="189029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01EFD65-9C3D-72E4-D3A4-824E3D1A8A65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959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AGENDA PROPUESTA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24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0F651596-1125-43ED-8471-A57EDDF35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448088" y="29036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F837980-0A38-47A1-8A30-C7AFF3A98D5A}"/>
              </a:ext>
            </a:extLst>
          </p:cNvPr>
          <p:cNvSpPr/>
          <p:nvPr/>
        </p:nvSpPr>
        <p:spPr>
          <a:xfrm>
            <a:off x="3173020" y="2503099"/>
            <a:ext cx="8540907" cy="36933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ES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Concepto de Interés.</a:t>
            </a: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Tasa de Interés.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Categorías de Interés.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Interés Simple.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Interés Compuesto.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accent1"/>
                </a:solidFill>
                <a:latin typeface="Century Gothic" panose="020B0502020202020204" pitchFamily="34" charset="0"/>
                <a:cs typeface="Arial"/>
              </a:rPr>
              <a:t>Interés Nominal.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Interés Efectivo.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86F046-042E-5492-3FBC-4E0C89F4D9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5A2F8A99-E4A5-BAC5-C9B9-FA7BF325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96056F4-DBC2-2656-CE94-EFEA334B4D27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38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>
                <a:latin typeface="Century Gothic" panose="020B0502020202020204" pitchFamily="34" charset="0"/>
              </a:rPr>
              <a:t>Interés Nominal / Efectivo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96275" y="3670816"/>
            <a:ext cx="9878305" cy="238845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s-ES_tradnl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Periodo de referencia</a:t>
            </a:r>
            <a:r>
              <a:rPr lang="es-ES_tradnl" dirty="0">
                <a:solidFill>
                  <a:srgbClr val="D7A700"/>
                </a:solidFill>
                <a:latin typeface="Century Gothic" panose="020B0502020202020204" pitchFamily="34" charset="0"/>
              </a:rPr>
              <a:t>: </a:t>
            </a:r>
            <a:r>
              <a:rPr lang="es-ES_tradnl" dirty="0">
                <a:latin typeface="Century Gothic" panose="020B0502020202020204" pitchFamily="34" charset="0"/>
              </a:rPr>
              <a:t>Nominal Anual, Nominal Semestral, etc.</a:t>
            </a:r>
          </a:p>
          <a:p>
            <a:pPr marL="457200" indent="-457200" algn="just">
              <a:buFont typeface="+mj-lt"/>
              <a:buAutoNum type="arabicPeriod"/>
            </a:pPr>
            <a:endParaRPr lang="es-ES_tradnl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Periodo de capitalización</a:t>
            </a:r>
            <a:r>
              <a:rPr lang="es-ES_tradnl" dirty="0">
                <a:solidFill>
                  <a:srgbClr val="D7A700"/>
                </a:solidFill>
                <a:latin typeface="Century Gothic" panose="020B0502020202020204" pitchFamily="34" charset="0"/>
              </a:rPr>
              <a:t>: </a:t>
            </a:r>
            <a:r>
              <a:rPr lang="es-ES_tradnl" dirty="0">
                <a:latin typeface="Century Gothic" panose="020B0502020202020204" pitchFamily="34" charset="0"/>
              </a:rPr>
              <a:t>Pagadero Semestral, Pagadero Mensual, etc.</a:t>
            </a:r>
          </a:p>
          <a:p>
            <a:pPr marL="457200" indent="-457200" algn="just">
              <a:buFont typeface="+mj-lt"/>
              <a:buAutoNum type="arabicPeriod"/>
            </a:pPr>
            <a:endParaRPr lang="es-ES_tradnl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Forma de pago</a:t>
            </a:r>
            <a:r>
              <a:rPr lang="es-ES_tradnl" dirty="0">
                <a:solidFill>
                  <a:srgbClr val="D7A700"/>
                </a:solidFill>
                <a:latin typeface="Century Gothic" panose="020B0502020202020204" pitchFamily="34" charset="0"/>
              </a:rPr>
              <a:t>: </a:t>
            </a:r>
            <a:r>
              <a:rPr lang="es-ES_tradnl" dirty="0">
                <a:latin typeface="Century Gothic" panose="020B0502020202020204" pitchFamily="34" charset="0"/>
              </a:rPr>
              <a:t>Pago Vencido o Pago Anticipado.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25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652830" y="2065857"/>
            <a:ext cx="2119491" cy="4001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0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Interés Nominal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8EAEECE-88A9-86C1-B8EA-7FD5972981E5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2" descr="Clientes y aliados | Centro de Evaluación | Uniandes">
            <a:extLst>
              <a:ext uri="{FF2B5EF4-FFF2-40B4-BE49-F238E27FC236}">
                <a16:creationId xmlns:a16="http://schemas.microsoft.com/office/drawing/2014/main" id="{963FA5A3-EDDD-AB2D-A142-1146C67B9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FFE4CF8-586B-E478-637E-767BC0C6BDEF}"/>
              </a:ext>
            </a:extLst>
          </p:cNvPr>
          <p:cNvSpPr txBox="1"/>
          <p:nvPr/>
        </p:nvSpPr>
        <p:spPr>
          <a:xfrm>
            <a:off x="896275" y="3105835"/>
            <a:ext cx="8247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s-ES_tradnl" dirty="0">
                <a:latin typeface="Century Gothic" panose="020B0502020202020204" pitchFamily="34" charset="0"/>
              </a:rPr>
              <a:t>Aquel interés que se expresa mencionando tres (3)elementos: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455B99C-0B67-172E-0138-B9FE0EF260EF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73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68570" y="889394"/>
            <a:ext cx="8913813" cy="914400"/>
          </a:xfrm>
        </p:spPr>
        <p:txBody>
          <a:bodyPr/>
          <a:lstStyle/>
          <a:p>
            <a:r>
              <a:rPr lang="es-ES_tradnl">
                <a:latin typeface="Century Gothic" panose="020B0502020202020204" pitchFamily="34" charset="0"/>
              </a:rPr>
              <a:t>Interés Nominal / Efectivo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349191" y="2934200"/>
            <a:ext cx="8616939" cy="367076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dirty="0">
                <a:latin typeface="Century Gothic" panose="020B0502020202020204" pitchFamily="34" charset="0"/>
              </a:rPr>
              <a:t>Si tenemos una tasa nominal así: 12% NA/SV</a:t>
            </a:r>
          </a:p>
          <a:p>
            <a:pPr marL="0" indent="0" algn="just">
              <a:buNone/>
            </a:pPr>
            <a:endParaRPr lang="es-ES_tradnl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Periodo de referencia: </a:t>
            </a:r>
            <a:r>
              <a:rPr lang="es-ES_tradnl" dirty="0">
                <a:latin typeface="Century Gothic" panose="020B0502020202020204" pitchFamily="34" charset="0"/>
              </a:rPr>
              <a:t>Año (Nominal Anual).</a:t>
            </a:r>
          </a:p>
          <a:p>
            <a:pPr marL="457200" indent="-457200" algn="just">
              <a:buFont typeface="+mj-lt"/>
              <a:buAutoNum type="arabicPeriod"/>
            </a:pPr>
            <a:endParaRPr lang="es-ES_tradnl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Periodo de capitalización: </a:t>
            </a:r>
            <a:r>
              <a:rPr lang="es-ES_tradnl" dirty="0">
                <a:latin typeface="Century Gothic" panose="020B0502020202020204" pitchFamily="34" charset="0"/>
              </a:rPr>
              <a:t>Semestral; es decir, 2 veces al año.</a:t>
            </a:r>
          </a:p>
          <a:p>
            <a:pPr marL="457200" indent="-457200" algn="just">
              <a:buFont typeface="+mj-lt"/>
              <a:buAutoNum type="arabicPeriod"/>
            </a:pPr>
            <a:endParaRPr lang="es-ES_tradnl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Forma de pago: </a:t>
            </a:r>
            <a:r>
              <a:rPr lang="es-ES_tradnl" dirty="0">
                <a:latin typeface="Century Gothic" panose="020B0502020202020204" pitchFamily="34" charset="0"/>
              </a:rPr>
              <a:t>Vencida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26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81192" y="2706835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>
                <a:solidFill>
                  <a:srgbClr val="C00000"/>
                </a:solidFill>
                <a:latin typeface="Century Gothic" panose="020B0502020202020204" pitchFamily="34" charset="0"/>
              </a:rPr>
              <a:t>Ejemplo 2.1.</a:t>
            </a:r>
            <a:endParaRPr lang="es-CO" b="1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652830" y="2065857"/>
            <a:ext cx="2119491" cy="4001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0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Interés Nominal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CD47DB3-26B5-4F88-0F99-6C24C6C5E257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2" descr="Clientes y aliados | Centro de Evaluación | Uniandes">
            <a:extLst>
              <a:ext uri="{FF2B5EF4-FFF2-40B4-BE49-F238E27FC236}">
                <a16:creationId xmlns:a16="http://schemas.microsoft.com/office/drawing/2014/main" id="{12669FE8-002D-077E-04A0-3695A7C55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0062D51-F45E-ED84-17BD-0891625D615D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42" name="Picture 2" descr="Tasa de interés - Iconos gratis de negocios y finanzas">
            <a:extLst>
              <a:ext uri="{FF2B5EF4-FFF2-40B4-BE49-F238E27FC236}">
                <a16:creationId xmlns:a16="http://schemas.microsoft.com/office/drawing/2014/main" id="{A66452D7-F5CF-E9B8-D74B-BB4B10EDC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984" y="1860068"/>
            <a:ext cx="2551953" cy="255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00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1" y="871809"/>
            <a:ext cx="8913813" cy="914400"/>
          </a:xfrm>
        </p:spPr>
        <p:txBody>
          <a:bodyPr/>
          <a:lstStyle/>
          <a:p>
            <a:r>
              <a:rPr lang="es-ES_tradnl">
                <a:latin typeface="Century Gothic" panose="020B0502020202020204" pitchFamily="34" charset="0"/>
              </a:rPr>
              <a:t>Interés Nominal / Efectivo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231977" y="3116942"/>
            <a:ext cx="9036530" cy="320432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dirty="0">
                <a:latin typeface="Century Gothic" panose="020B0502020202020204" pitchFamily="34" charset="0"/>
              </a:rPr>
              <a:t>Si tenemos una tasa nominal así: 12% NS/TA</a:t>
            </a:r>
          </a:p>
          <a:p>
            <a:pPr marL="0" indent="0" algn="just">
              <a:buNone/>
            </a:pPr>
            <a:endParaRPr lang="es-ES_tradnl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Periodo de referencia: </a:t>
            </a:r>
            <a:r>
              <a:rPr lang="es-ES_tradnl" dirty="0">
                <a:latin typeface="Century Gothic" panose="020B0502020202020204" pitchFamily="34" charset="0"/>
              </a:rPr>
              <a:t>Semestre (Nominal Semestral).</a:t>
            </a:r>
          </a:p>
          <a:p>
            <a:pPr marL="457200" indent="-457200" algn="just">
              <a:buFont typeface="+mj-lt"/>
              <a:buAutoNum type="arabicPeriod"/>
            </a:pPr>
            <a:endParaRPr lang="es-ES_tradnl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Periodo de capitalización: </a:t>
            </a:r>
            <a:r>
              <a:rPr lang="es-ES_tradnl" dirty="0">
                <a:latin typeface="Century Gothic" panose="020B0502020202020204" pitchFamily="34" charset="0"/>
              </a:rPr>
              <a:t>Trimestral; es decir 2 veces al semestre.</a:t>
            </a:r>
          </a:p>
          <a:p>
            <a:pPr marL="457200" indent="-457200" algn="just">
              <a:buFont typeface="+mj-lt"/>
              <a:buAutoNum type="arabicPeriod"/>
            </a:pPr>
            <a:endParaRPr lang="es-ES_tradnl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Forma de pago: </a:t>
            </a:r>
            <a:r>
              <a:rPr lang="es-ES_tradnl" dirty="0">
                <a:latin typeface="Century Gothic" panose="020B0502020202020204" pitchFamily="34" charset="0"/>
              </a:rPr>
              <a:t>Anticipada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27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81192" y="2706835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>
                <a:solidFill>
                  <a:srgbClr val="C00000"/>
                </a:solidFill>
                <a:latin typeface="Century Gothic" panose="020B0502020202020204" pitchFamily="34" charset="0"/>
              </a:rPr>
              <a:t>Ejemplo 2.2.</a:t>
            </a:r>
            <a:endParaRPr lang="es-CO" b="1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652830" y="2065857"/>
            <a:ext cx="2119491" cy="4001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0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Interés Nominal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B9BFB9F-92E3-2314-D68B-2EEC0A02EBEF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2" descr="Clientes y aliados | Centro de Evaluación | Uniandes">
            <a:extLst>
              <a:ext uri="{FF2B5EF4-FFF2-40B4-BE49-F238E27FC236}">
                <a16:creationId xmlns:a16="http://schemas.microsoft.com/office/drawing/2014/main" id="{01B52E06-B2E4-3578-396E-6D788D5EB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8DFFBA7-C963-664A-9F02-1CA76BC3747D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1266" name="Picture 2" descr="Icono de Tasa de interés Special Lineal color | Freepik">
            <a:extLst>
              <a:ext uri="{FF2B5EF4-FFF2-40B4-BE49-F238E27FC236}">
                <a16:creationId xmlns:a16="http://schemas.microsoft.com/office/drawing/2014/main" id="{729DC3FC-7D4E-C486-28AC-ECB8E4A34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066" y="1786209"/>
            <a:ext cx="2552709" cy="255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64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1" y="871810"/>
            <a:ext cx="8913813" cy="914400"/>
          </a:xfrm>
        </p:spPr>
        <p:txBody>
          <a:bodyPr/>
          <a:lstStyle/>
          <a:p>
            <a:r>
              <a:rPr lang="es-ES_tradnl">
                <a:latin typeface="Century Gothic" panose="020B0502020202020204" pitchFamily="34" charset="0"/>
              </a:rPr>
              <a:t>Interés Nominal / Efectivo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114465" y="3428178"/>
            <a:ext cx="8129182" cy="215862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s-ES_tradnl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ES_tradnl" dirty="0">
                <a:solidFill>
                  <a:schemeClr val="tx1"/>
                </a:solidFill>
                <a:latin typeface="Century Gothic" panose="020B0502020202020204" pitchFamily="34" charset="0"/>
              </a:rPr>
              <a:t>No captura </a:t>
            </a: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directamente el VDT</a:t>
            </a:r>
            <a:r>
              <a:rPr lang="es-ES_tradnl" dirty="0">
                <a:latin typeface="Century Gothic" panose="020B0502020202020204" pitchFamily="34" charset="0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endParaRPr lang="es-ES_tradnl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ES_tradnl" dirty="0">
                <a:latin typeface="Century Gothic" panose="020B0502020202020204" pitchFamily="34" charset="0"/>
              </a:rPr>
              <a:t>Es</a:t>
            </a:r>
            <a:r>
              <a:rPr lang="es-ES_tradnl" b="1" dirty="0">
                <a:latin typeface="Century Gothic" panose="020B0502020202020204" pitchFamily="34" charset="0"/>
              </a:rPr>
              <a:t> </a:t>
            </a:r>
            <a:r>
              <a:rPr lang="es-ES_tradnl" dirty="0">
                <a:latin typeface="Century Gothic" panose="020B0502020202020204" pitchFamily="34" charset="0"/>
              </a:rPr>
              <a:t>una función </a:t>
            </a:r>
            <a:r>
              <a:rPr lang="es-ES_tradnl" b="1" dirty="0">
                <a:solidFill>
                  <a:srgbClr val="48BE7A"/>
                </a:solidFill>
                <a:latin typeface="Century Gothic" panose="020B0502020202020204" pitchFamily="34" charset="0"/>
              </a:rPr>
              <a:t>directamente multiplicativa</a:t>
            </a:r>
            <a:r>
              <a:rPr lang="es-ES_tradnl" dirty="0">
                <a:latin typeface="Century Gothic" panose="020B0502020202020204" pitchFamily="34" charset="0"/>
              </a:rPr>
              <a:t>; se comporta como una función lineal.</a:t>
            </a:r>
          </a:p>
          <a:p>
            <a:pPr marL="457200" indent="-457200" algn="just">
              <a:buFont typeface="+mj-lt"/>
              <a:buAutoNum type="arabicPeriod"/>
            </a:pPr>
            <a:endParaRPr lang="es-ES_tradnl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ES_tradnl" dirty="0">
                <a:solidFill>
                  <a:schemeClr val="tx1"/>
                </a:solidFill>
                <a:latin typeface="Century Gothic" panose="020B0502020202020204" pitchFamily="34" charset="0"/>
              </a:rPr>
              <a:t>No permite la </a:t>
            </a:r>
            <a:r>
              <a:rPr lang="es-ES_tradnl" b="1" dirty="0">
                <a:solidFill>
                  <a:srgbClr val="48BE7A"/>
                </a:solidFill>
                <a:latin typeface="Century Gothic" panose="020B0502020202020204" pitchFamily="34" charset="0"/>
              </a:rPr>
              <a:t>comparación directa </a:t>
            </a:r>
            <a:r>
              <a:rPr lang="es-ES_tradnl" dirty="0">
                <a:solidFill>
                  <a:schemeClr val="tx1"/>
                </a:solidFill>
                <a:latin typeface="Century Gothic" panose="020B0502020202020204" pitchFamily="34" charset="0"/>
              </a:rPr>
              <a:t>de operaciones financieras</a:t>
            </a:r>
            <a:r>
              <a:rPr lang="es-ES_tradnl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28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52830" y="2065857"/>
            <a:ext cx="2119491" cy="4001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0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Interés Nominal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5DB8AD7-67AF-3E43-EA65-DB76017B8F3E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2" descr="Clientes y aliados | Centro de Evaluación | Uniandes">
            <a:extLst>
              <a:ext uri="{FF2B5EF4-FFF2-40B4-BE49-F238E27FC236}">
                <a16:creationId xmlns:a16="http://schemas.microsoft.com/office/drawing/2014/main" id="{DC01F11E-C34F-1308-81B1-3E91A85A7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CFD0F1D-DB6A-ACA9-C38C-FF94341E4CA2}"/>
              </a:ext>
            </a:extLst>
          </p:cNvPr>
          <p:cNvSpPr txBox="1"/>
          <p:nvPr/>
        </p:nvSpPr>
        <p:spPr>
          <a:xfrm>
            <a:off x="3873884" y="2798596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¿Qué problemas posee el interés nominal?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B6CD62-F28A-8843-7037-DFA68A3F3FAB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2290" name="Picture 2" descr="Aprender a resolver problemas | PressCoaching">
            <a:extLst>
              <a:ext uri="{FF2B5EF4-FFF2-40B4-BE49-F238E27FC236}">
                <a16:creationId xmlns:a16="http://schemas.microsoft.com/office/drawing/2014/main" id="{6003A2FA-B976-5442-6F07-3DA72FF18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08" y="4011541"/>
            <a:ext cx="2615357" cy="147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42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1" y="871810"/>
            <a:ext cx="8913813" cy="914400"/>
          </a:xfrm>
        </p:spPr>
        <p:txBody>
          <a:bodyPr/>
          <a:lstStyle/>
          <a:p>
            <a:r>
              <a:rPr lang="es-ES_tradnl">
                <a:latin typeface="Century Gothic" panose="020B0502020202020204" pitchFamily="34" charset="0"/>
              </a:rPr>
              <a:t>Interés Nominal / Efectivo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29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52830" y="2065857"/>
            <a:ext cx="2119491" cy="4001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0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Interés Nominal</a:t>
            </a:r>
          </a:p>
        </p:txBody>
      </p:sp>
      <p:pic>
        <p:nvPicPr>
          <p:cNvPr id="16386" name="Picture 2" descr="Resultado de imagen para marketi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597" y="1855017"/>
            <a:ext cx="3340122" cy="216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n para precio terminado en 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31" y="3325057"/>
            <a:ext cx="4043756" cy="235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/>
          <p:cNvSpPr txBox="1"/>
          <p:nvPr/>
        </p:nvSpPr>
        <p:spPr>
          <a:xfrm>
            <a:off x="7477998" y="4128061"/>
            <a:ext cx="3700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solidFill>
                  <a:srgbClr val="D7A700"/>
                </a:solidFill>
                <a:latin typeface="Century Gothic" panose="020B0502020202020204" pitchFamily="34" charset="0"/>
              </a:rPr>
              <a:t>Tasa nominal enuncia las condiciones…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8037670" y="5134441"/>
            <a:ext cx="2472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¡El % no las refleja!</a:t>
            </a:r>
          </a:p>
        </p:txBody>
      </p:sp>
      <p:sp>
        <p:nvSpPr>
          <p:cNvPr id="3" name="Rectángulo 2"/>
          <p:cNvSpPr/>
          <p:nvPr/>
        </p:nvSpPr>
        <p:spPr>
          <a:xfrm>
            <a:off x="8400750" y="2487866"/>
            <a:ext cx="1745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b="1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24% NA/MV </a:t>
            </a:r>
            <a:endParaRPr lang="es-CO" sz="2000" b="1" dirty="0">
              <a:solidFill>
                <a:schemeClr val="accent3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8449935" y="1989317"/>
            <a:ext cx="13516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2000" b="1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25,6% AV</a:t>
            </a:r>
            <a:endParaRPr lang="es-CO" sz="2000" b="1" dirty="0">
              <a:solidFill>
                <a:schemeClr val="accent3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6632D17-1215-7F6F-B5D6-9AB909501E64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2" descr="Clientes y aliados | Centro de Evaluación | Uniandes">
            <a:extLst>
              <a:ext uri="{FF2B5EF4-FFF2-40B4-BE49-F238E27FC236}">
                <a16:creationId xmlns:a16="http://schemas.microsoft.com/office/drawing/2014/main" id="{B8445EA6-2104-BD2A-281D-27FC33B75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52B6F8D-B691-6AE6-C251-EBDF874DCCB5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59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3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AGENDA PROPUESTA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3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0F651596-1125-43ED-8471-A57EDDF35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448088" y="29036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F837980-0A38-47A1-8A30-C7AFF3A98D5A}"/>
              </a:ext>
            </a:extLst>
          </p:cNvPr>
          <p:cNvSpPr/>
          <p:nvPr/>
        </p:nvSpPr>
        <p:spPr>
          <a:xfrm>
            <a:off x="3173020" y="2503099"/>
            <a:ext cx="8540907" cy="36933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ES">
                <a:solidFill>
                  <a:schemeClr val="accent1"/>
                </a:solidFill>
                <a:latin typeface="Century Gothic"/>
                <a:cs typeface="Arial"/>
              </a:rPr>
              <a:t>Concepto de Interés.</a:t>
            </a: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>
              <a:solidFill>
                <a:schemeClr val="accent1"/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Tasa de Interés.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Categorías de Interés.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Interés Simple.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Interés Compuesto.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Interés Nominal.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Interés Efectivo.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86F046-042E-5492-3FBC-4E0C89F4D9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5A2F8A99-E4A5-BAC5-C9B9-FA7BF325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CBF1C7D-60A8-87A6-A88F-8AF0C30B7757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60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AGENDA PROPUESTA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30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0F651596-1125-43ED-8471-A57EDDF35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448088" y="29036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F837980-0A38-47A1-8A30-C7AFF3A98D5A}"/>
              </a:ext>
            </a:extLst>
          </p:cNvPr>
          <p:cNvSpPr/>
          <p:nvPr/>
        </p:nvSpPr>
        <p:spPr>
          <a:xfrm>
            <a:off x="3173020" y="2503099"/>
            <a:ext cx="8540907" cy="36933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ES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Concepto de Interés.</a:t>
            </a: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Tasa de Interés.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Categorías de Interés.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Interés Simple.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Interés Compuesto.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Interés Nominal.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accent1"/>
                </a:solidFill>
                <a:latin typeface="Century Gothic" panose="020B0502020202020204" pitchFamily="34" charset="0"/>
                <a:cs typeface="Arial"/>
              </a:rPr>
              <a:t>Interés Efectivo.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86F046-042E-5492-3FBC-4E0C89F4D9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5A2F8A99-E4A5-BAC5-C9B9-FA7BF325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041546E-7F01-6EE9-624C-807597354D50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22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15816" y="783887"/>
            <a:ext cx="8913813" cy="914400"/>
          </a:xfrm>
        </p:spPr>
        <p:txBody>
          <a:bodyPr/>
          <a:lstStyle/>
          <a:p>
            <a:r>
              <a:rPr lang="es-ES_tradnl">
                <a:latin typeface="Century Gothic" panose="020B0502020202020204" pitchFamily="34" charset="0"/>
              </a:rPr>
              <a:t>Interés Nominal / Efectivo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955543" y="2595563"/>
            <a:ext cx="7338533" cy="3725699"/>
          </a:xfrm>
        </p:spPr>
        <p:txBody>
          <a:bodyPr>
            <a:normAutofit/>
          </a:bodyPr>
          <a:lstStyle/>
          <a:p>
            <a:pPr algn="just">
              <a:buFont typeface="Arial"/>
              <a:buChar char="•"/>
            </a:pPr>
            <a:r>
              <a:rPr lang="es-ES_tradnl" dirty="0">
                <a:latin typeface="Century Gothic" panose="020B0502020202020204" pitchFamily="34" charset="0"/>
              </a:rPr>
              <a:t>Aquel interés que </a:t>
            </a:r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sí refleja la rentabilidad real de una inversión</a:t>
            </a: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es-ES_tradnl" dirty="0">
                <a:latin typeface="Century Gothic" panose="020B0502020202020204" pitchFamily="34" charset="0"/>
              </a:rPr>
              <a:t>(o el costo efectivo de una fuente de financiación).</a:t>
            </a:r>
          </a:p>
          <a:p>
            <a:pPr marL="0" indent="0" algn="just">
              <a:buNone/>
            </a:pPr>
            <a:endParaRPr lang="es-ES_tradnl" dirty="0">
              <a:latin typeface="Century Gothic" panose="020B0502020202020204" pitchFamily="34" charset="0"/>
            </a:endParaRPr>
          </a:p>
          <a:p>
            <a:pPr algn="just">
              <a:buFont typeface="Arial"/>
              <a:buChar char="•"/>
            </a:pPr>
            <a:r>
              <a:rPr lang="es-ES_tradnl" dirty="0">
                <a:latin typeface="Century Gothic" panose="020B0502020202020204" pitchFamily="34" charset="0"/>
              </a:rPr>
              <a:t>El interés efectivo incorpora el hecho que el interés genera más interés. Es decir, incorporan el supuesto de </a:t>
            </a: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REINVERSIÓN</a:t>
            </a:r>
            <a:r>
              <a:rPr lang="es-ES_tradnl" dirty="0">
                <a:latin typeface="Century Gothic" panose="020B0502020202020204" pitchFamily="34" charset="0"/>
              </a:rPr>
              <a:t>.</a:t>
            </a:r>
          </a:p>
          <a:p>
            <a:pPr marL="0" indent="0" algn="just">
              <a:buNone/>
            </a:pPr>
            <a:endParaRPr lang="es-ES_tradnl" dirty="0">
              <a:latin typeface="Century Gothic" panose="020B0502020202020204" pitchFamily="34" charset="0"/>
            </a:endParaRPr>
          </a:p>
          <a:p>
            <a:pPr algn="just">
              <a:buFont typeface="Arial"/>
              <a:buChar char="•"/>
            </a:pPr>
            <a:r>
              <a:rPr lang="es-ES_tradnl" dirty="0">
                <a:latin typeface="Century Gothic" panose="020B0502020202020204" pitchFamily="34" charset="0"/>
              </a:rPr>
              <a:t>En otras palabras, es la tasa </a:t>
            </a:r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EFECTIVA</a:t>
            </a:r>
            <a:r>
              <a:rPr lang="es-ES_tradnl" dirty="0">
                <a:latin typeface="Century Gothic" panose="020B0502020202020204" pitchFamily="34" charset="0"/>
              </a:rPr>
              <a:t>  que refleja realmente lo que un inversionista está obteniendo y/o pagando por el uso de los recursos financieros.</a:t>
            </a:r>
          </a:p>
          <a:p>
            <a:pPr algn="just">
              <a:buFont typeface="Arial"/>
              <a:buChar char="•"/>
            </a:pPr>
            <a:endParaRPr lang="es-ES_tradnl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31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35421" y="2074742"/>
            <a:ext cx="2058577" cy="4001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0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Interés Efectivo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86BB401-3EE4-55C3-A53A-54DC032B87E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2" descr="Clientes y aliados | Centro de Evaluación | Uniandes">
            <a:extLst>
              <a:ext uri="{FF2B5EF4-FFF2-40B4-BE49-F238E27FC236}">
                <a16:creationId xmlns:a16="http://schemas.microsoft.com/office/drawing/2014/main" id="{9E048D85-87E2-3B35-6E93-87FCB104B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para efectivo">
            <a:extLst>
              <a:ext uri="{FF2B5EF4-FFF2-40B4-BE49-F238E27FC236}">
                <a16:creationId xmlns:a16="http://schemas.microsoft.com/office/drawing/2014/main" id="{68B7FB8B-8521-18B1-293C-341190711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65" y="3073807"/>
            <a:ext cx="3243746" cy="276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CD2D42B-72C4-4C1E-DEEF-F0F9AEBB327E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18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62709" y="860086"/>
            <a:ext cx="8913813" cy="914400"/>
          </a:xfrm>
        </p:spPr>
        <p:txBody>
          <a:bodyPr/>
          <a:lstStyle/>
          <a:p>
            <a:r>
              <a:rPr lang="es-ES_tradnl">
                <a:latin typeface="Century Gothic" panose="020B0502020202020204" pitchFamily="34" charset="0"/>
              </a:rPr>
              <a:t>Interés Nominal / Efectivo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00332" y="2467932"/>
            <a:ext cx="7610476" cy="367076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¿Qué características posee el interés efectivo?</a:t>
            </a:r>
          </a:p>
          <a:p>
            <a:pPr marL="0" indent="0" algn="just">
              <a:buNone/>
            </a:pPr>
            <a:endParaRPr lang="es-ES_tradnl" dirty="0">
              <a:latin typeface="Century Gothic" panose="020B0502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s-ES_tradnl" dirty="0">
                <a:latin typeface="Century Gothic" panose="020B0502020202020204" pitchFamily="34" charset="0"/>
              </a:rPr>
              <a:t>Captura </a:t>
            </a:r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directamente</a:t>
            </a:r>
            <a:r>
              <a:rPr lang="es-ES_tradnl" dirty="0">
                <a:latin typeface="Century Gothic" panose="020B0502020202020204" pitchFamily="34" charset="0"/>
              </a:rPr>
              <a:t> el VDT.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_tradnl" dirty="0">
                <a:latin typeface="Century Gothic" panose="020B0502020202020204" pitchFamily="34" charset="0"/>
              </a:rPr>
              <a:t>Supone </a:t>
            </a:r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reinversión</a:t>
            </a:r>
            <a:r>
              <a:rPr lang="es-ES_tradnl" dirty="0">
                <a:latin typeface="Century Gothic" panose="020B0502020202020204" pitchFamily="34" charset="0"/>
              </a:rPr>
              <a:t> de intereses.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_tradnl" dirty="0">
                <a:latin typeface="Century Gothic" panose="020B0502020202020204" pitchFamily="34" charset="0"/>
              </a:rPr>
              <a:t>Permite la </a:t>
            </a:r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comparación directa</a:t>
            </a: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es-ES_tradnl" dirty="0">
                <a:latin typeface="Century Gothic" panose="020B0502020202020204" pitchFamily="34" charset="0"/>
              </a:rPr>
              <a:t>de operaciones financieras.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_tradnl" dirty="0">
                <a:latin typeface="Century Gothic" panose="020B0502020202020204" pitchFamily="34" charset="0"/>
              </a:rPr>
              <a:t>Son una </a:t>
            </a:r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función polinómica</a:t>
            </a:r>
            <a:r>
              <a:rPr lang="es-ES_tradnl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32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35421" y="2074742"/>
            <a:ext cx="2058577" cy="4001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0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Interés Efectivo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144BC07-7748-E463-C8B6-259D105730F1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2" descr="Clientes y aliados | Centro de Evaluación | Uniandes">
            <a:extLst>
              <a:ext uri="{FF2B5EF4-FFF2-40B4-BE49-F238E27FC236}">
                <a16:creationId xmlns:a16="http://schemas.microsoft.com/office/drawing/2014/main" id="{2CB541D0-3331-4D20-CDA2-21131F69D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4224F9E-114D-020A-8DC6-F49365A12863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3314" name="Picture 2" descr="Cómo sacarle rentabilidad al dinero mirando el ciclo de intereses? -  Revista Economía">
            <a:extLst>
              <a:ext uri="{FF2B5EF4-FFF2-40B4-BE49-F238E27FC236}">
                <a16:creationId xmlns:a16="http://schemas.microsoft.com/office/drawing/2014/main" id="{9D3F7DFF-535A-8BFF-C86A-13D491D4C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3656381"/>
            <a:ext cx="2968282" cy="166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2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1" y="842502"/>
            <a:ext cx="8913813" cy="914400"/>
          </a:xfrm>
        </p:spPr>
        <p:txBody>
          <a:bodyPr/>
          <a:lstStyle/>
          <a:p>
            <a:r>
              <a:rPr lang="es-ES_tradnl">
                <a:latin typeface="Century Gothic" panose="020B0502020202020204" pitchFamily="34" charset="0"/>
              </a:rPr>
              <a:t>Interés Nominal / Efectivo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464418" y="3577863"/>
            <a:ext cx="7986684" cy="58488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_tradnl" dirty="0">
                <a:solidFill>
                  <a:schemeClr val="tx1"/>
                </a:solidFill>
                <a:latin typeface="Century Gothic" panose="020B0502020202020204" pitchFamily="34" charset="0"/>
              </a:rPr>
              <a:t>Se van a invertir $100 para que estos generen 24% NA/MV durante un año.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33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33401" y="2455687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>
                <a:solidFill>
                  <a:srgbClr val="C00000"/>
                </a:solidFill>
                <a:latin typeface="Century Gothic" panose="020B0502020202020204" pitchFamily="34" charset="0"/>
              </a:rPr>
              <a:t>Ejemplo 2.2.</a:t>
            </a:r>
            <a:endParaRPr lang="es-CO" b="1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DBEA8A6-8581-0684-2CFD-858890E20622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2" descr="Clientes y aliados | Centro de Evaluación | Uniandes">
            <a:extLst>
              <a:ext uri="{FF2B5EF4-FFF2-40B4-BE49-F238E27FC236}">
                <a16:creationId xmlns:a16="http://schemas.microsoft.com/office/drawing/2014/main" id="{9DE25469-B184-2E7A-357F-90B6F2A15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5D0F787-AD7A-FE7D-629A-65A82E3BAB88}"/>
              </a:ext>
            </a:extLst>
          </p:cNvPr>
          <p:cNvSpPr txBox="1"/>
          <p:nvPr/>
        </p:nvSpPr>
        <p:spPr>
          <a:xfrm>
            <a:off x="3403644" y="4955045"/>
            <a:ext cx="81463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s-ES_tradnl" dirty="0">
                <a:latin typeface="Century Gothic" panose="020B0502020202020204" pitchFamily="34" charset="0"/>
              </a:rPr>
              <a:t>Esto significa que cada mes se obtendrá un interés del 2% mensual (MV o EM).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14AAAD1-2FCC-E518-FA7C-C845283A562C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4338" name="Picture 2" descr="3d Pequeña Gente - Pregunta Complicada Stock de ilustración - Ilustración  de gente, criba: 19385560">
            <a:extLst>
              <a:ext uri="{FF2B5EF4-FFF2-40B4-BE49-F238E27FC236}">
                <a16:creationId xmlns:a16="http://schemas.microsoft.com/office/drawing/2014/main" id="{BC214A45-CF96-8F36-9314-6113B3EA0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76" y="2966806"/>
            <a:ext cx="2167460" cy="317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8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>
            <a:spLocks noGrp="1"/>
          </p:cNvSpPr>
          <p:nvPr>
            <p:ph type="title"/>
          </p:nvPr>
        </p:nvSpPr>
        <p:spPr>
          <a:xfrm>
            <a:off x="544431" y="854497"/>
            <a:ext cx="8913813" cy="914400"/>
          </a:xfrm>
        </p:spPr>
        <p:txBody>
          <a:bodyPr/>
          <a:lstStyle/>
          <a:p>
            <a:r>
              <a:rPr lang="es-ES_tradnl">
                <a:latin typeface="Century Gothic" panose="020B0502020202020204" pitchFamily="34" charset="0"/>
              </a:rPr>
              <a:t>Interés Nominal / Efectivo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34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225210" y="4321395"/>
            <a:ext cx="6191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225210" y="4321397"/>
            <a:ext cx="0" cy="118519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145134" y="3862669"/>
            <a:ext cx="0" cy="458726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218563" y="3570930"/>
            <a:ext cx="0" cy="750466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278037" y="3399320"/>
            <a:ext cx="0" cy="922076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283899" y="3210548"/>
            <a:ext cx="0" cy="1110848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357328" y="3004615"/>
            <a:ext cx="0" cy="1316782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416803" y="2781520"/>
            <a:ext cx="0" cy="1539876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>
            <a:spLocks/>
          </p:cNvSpPr>
          <p:nvPr/>
        </p:nvSpPr>
        <p:spPr bwMode="auto">
          <a:xfrm flipH="1">
            <a:off x="2139609" y="3978176"/>
            <a:ext cx="1317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2961545" y="4444506"/>
            <a:ext cx="3370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8" name="Rectangle 17"/>
          <p:cNvSpPr>
            <a:spLocks/>
          </p:cNvSpPr>
          <p:nvPr/>
        </p:nvSpPr>
        <p:spPr bwMode="auto">
          <a:xfrm>
            <a:off x="4050033" y="4444506"/>
            <a:ext cx="3370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19" name="Rectangle 18"/>
          <p:cNvSpPr>
            <a:spLocks/>
          </p:cNvSpPr>
          <p:nvPr/>
        </p:nvSpPr>
        <p:spPr bwMode="auto">
          <a:xfrm>
            <a:off x="5109507" y="4458463"/>
            <a:ext cx="3370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20" name="Rectangle 19"/>
          <p:cNvSpPr>
            <a:spLocks/>
          </p:cNvSpPr>
          <p:nvPr/>
        </p:nvSpPr>
        <p:spPr bwMode="auto">
          <a:xfrm>
            <a:off x="6115369" y="4474920"/>
            <a:ext cx="3370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21" name="Rectangle 20"/>
          <p:cNvSpPr>
            <a:spLocks/>
          </p:cNvSpPr>
          <p:nvPr/>
        </p:nvSpPr>
        <p:spPr bwMode="auto">
          <a:xfrm>
            <a:off x="7188798" y="4444506"/>
            <a:ext cx="3370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22" name="Rectangle 21"/>
          <p:cNvSpPr>
            <a:spLocks/>
          </p:cNvSpPr>
          <p:nvPr/>
        </p:nvSpPr>
        <p:spPr bwMode="auto">
          <a:xfrm>
            <a:off x="8248272" y="4444506"/>
            <a:ext cx="3370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  <a:latin typeface="Century Gothic" panose="020B0502020202020204" pitchFamily="34" charset="0"/>
              </a:rPr>
              <a:t>12</a:t>
            </a:r>
          </a:p>
        </p:txBody>
      </p:sp>
      <p:sp>
        <p:nvSpPr>
          <p:cNvPr id="23" name="Rectangle 22"/>
          <p:cNvSpPr>
            <a:spLocks/>
          </p:cNvSpPr>
          <p:nvPr/>
        </p:nvSpPr>
        <p:spPr bwMode="auto">
          <a:xfrm>
            <a:off x="1261890" y="5645092"/>
            <a:ext cx="188716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400" b="1">
                <a:solidFill>
                  <a:srgbClr val="FF0000"/>
                </a:solidFill>
                <a:latin typeface="Century Gothic" panose="020B0502020202020204" pitchFamily="34" charset="0"/>
              </a:rPr>
              <a:t>$100</a:t>
            </a:r>
          </a:p>
        </p:txBody>
      </p:sp>
      <p:sp>
        <p:nvSpPr>
          <p:cNvPr id="25" name="Rectangle 24"/>
          <p:cNvSpPr>
            <a:spLocks/>
          </p:cNvSpPr>
          <p:nvPr/>
        </p:nvSpPr>
        <p:spPr bwMode="auto">
          <a:xfrm>
            <a:off x="2318930" y="3539297"/>
            <a:ext cx="151252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400" b="1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$100 * 2% = $2</a:t>
            </a:r>
          </a:p>
        </p:txBody>
      </p:sp>
      <p:sp>
        <p:nvSpPr>
          <p:cNvPr id="97" name="Rectangle 96"/>
          <p:cNvSpPr>
            <a:spLocks/>
          </p:cNvSpPr>
          <p:nvPr/>
        </p:nvSpPr>
        <p:spPr bwMode="auto">
          <a:xfrm>
            <a:off x="3318510" y="3201211"/>
            <a:ext cx="175691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400" b="1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$102 * 2% = $2,04</a:t>
            </a:r>
          </a:p>
        </p:txBody>
      </p:sp>
      <p:sp>
        <p:nvSpPr>
          <p:cNvPr id="98" name="Rectangle 97"/>
          <p:cNvSpPr>
            <a:spLocks/>
          </p:cNvSpPr>
          <p:nvPr/>
        </p:nvSpPr>
        <p:spPr bwMode="auto">
          <a:xfrm>
            <a:off x="8500700" y="2839885"/>
            <a:ext cx="211720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400" b="1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$124,34 * 2% = $2,49</a:t>
            </a:r>
          </a:p>
        </p:txBody>
      </p:sp>
      <p:cxnSp>
        <p:nvCxnSpPr>
          <p:cNvPr id="29" name="Straight Arrow Connector 13"/>
          <p:cNvCxnSpPr>
            <a:cxnSpLocks/>
          </p:cNvCxnSpPr>
          <p:nvPr/>
        </p:nvCxnSpPr>
        <p:spPr>
          <a:xfrm flipV="1">
            <a:off x="8414934" y="2134573"/>
            <a:ext cx="0" cy="717000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97"/>
          <p:cNvSpPr>
            <a:spLocks/>
          </p:cNvSpPr>
          <p:nvPr/>
        </p:nvSpPr>
        <p:spPr bwMode="auto">
          <a:xfrm>
            <a:off x="8217515" y="1882666"/>
            <a:ext cx="211720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1400" b="1">
                <a:solidFill>
                  <a:srgbClr val="00B050"/>
                </a:solidFill>
                <a:latin typeface="Century Gothic" panose="020B0502020202020204" pitchFamily="34" charset="0"/>
              </a:rPr>
              <a:t>$100</a:t>
            </a:r>
          </a:p>
        </p:txBody>
      </p:sp>
      <p:sp>
        <p:nvSpPr>
          <p:cNvPr id="31" name="Rectangle 23"/>
          <p:cNvSpPr>
            <a:spLocks/>
          </p:cNvSpPr>
          <p:nvPr/>
        </p:nvSpPr>
        <p:spPr bwMode="auto">
          <a:xfrm>
            <a:off x="4050032" y="5195266"/>
            <a:ext cx="41982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s-MX" b="1" dirty="0">
                <a:solidFill>
                  <a:srgbClr val="48BE7A"/>
                </a:solidFill>
                <a:latin typeface="Century Gothic"/>
              </a:rPr>
              <a:t>Total de Interés Generado = $26,83</a:t>
            </a:r>
            <a:endParaRPr lang="es-MX" b="1" dirty="0">
              <a:solidFill>
                <a:srgbClr val="48BE7A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2EE26E7-3D2D-6B06-1F3B-F22DA2799122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2" descr="Clientes y aliados | Centro de Evaluación | Uniandes">
            <a:extLst>
              <a:ext uri="{FF2B5EF4-FFF2-40B4-BE49-F238E27FC236}">
                <a16:creationId xmlns:a16="http://schemas.microsoft.com/office/drawing/2014/main" id="{FE651C91-D64A-5470-4F0D-D13403190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BF1EFA8A-B280-2014-3C90-B03A10E2F2E3}"/>
              </a:ext>
            </a:extLst>
          </p:cNvPr>
          <p:cNvSpPr/>
          <p:nvPr/>
        </p:nvSpPr>
        <p:spPr>
          <a:xfrm>
            <a:off x="8500700" y="4150686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1400" b="1">
                <a:solidFill>
                  <a:schemeClr val="accent5"/>
                </a:solidFill>
                <a:latin typeface="Century Gothic" panose="020B0502020202020204" pitchFamily="34" charset="0"/>
              </a:rPr>
              <a:t>Mes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E75EBAAD-E50C-F123-7291-44E0549EED16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19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97" grpId="0"/>
      <p:bldP spid="98" grpId="0"/>
      <p:bldP spid="30" grpId="0"/>
      <p:bldP spid="31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74786" y="860416"/>
            <a:ext cx="8913813" cy="914400"/>
          </a:xfrm>
        </p:spPr>
        <p:txBody>
          <a:bodyPr/>
          <a:lstStyle/>
          <a:p>
            <a:r>
              <a:rPr lang="es-ES_tradnl">
                <a:latin typeface="Century Gothic" panose="020B0502020202020204" pitchFamily="34" charset="0"/>
              </a:rPr>
              <a:t>Interés Nominal / Efectivo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446043" y="2180455"/>
            <a:ext cx="6375904" cy="142729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>
                <a:latin typeface="Century Gothic" panose="020B0502020202020204" pitchFamily="34" charset="0"/>
              </a:rPr>
              <a:t>Teniendo en cuenta los anteriores valores, claramente podemos observar que la cantidad acumulada al finalizar un año es mayor que 24%.</a:t>
            </a:r>
          </a:p>
          <a:p>
            <a:pPr marL="0" indent="0" algn="just">
              <a:buNone/>
            </a:pPr>
            <a:endParaRPr lang="es-ES_tradnl">
              <a:latin typeface="Century Gothic" panose="020B0502020202020204" pitchFamily="34" charset="0"/>
            </a:endParaRPr>
          </a:p>
          <a:p>
            <a:pPr algn="just">
              <a:buFont typeface="Arial"/>
              <a:buChar char="•"/>
            </a:pPr>
            <a:endParaRPr lang="es-ES_tradnl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35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16998" y="4321395"/>
            <a:ext cx="61915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16998" y="4321397"/>
            <a:ext cx="0" cy="118519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>
            <a:spLocks/>
          </p:cNvSpPr>
          <p:nvPr/>
        </p:nvSpPr>
        <p:spPr bwMode="auto">
          <a:xfrm flipH="1">
            <a:off x="2431397" y="3978176"/>
            <a:ext cx="1317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  <a:latin typeface="Century Gothic" panose="020B0502020202020204" pitchFamily="34" charset="0"/>
              </a:rPr>
              <a:t>0</a:t>
            </a:r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3253333" y="4444506"/>
            <a:ext cx="3370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8" name="Rectangle 17"/>
          <p:cNvSpPr>
            <a:spLocks/>
          </p:cNvSpPr>
          <p:nvPr/>
        </p:nvSpPr>
        <p:spPr bwMode="auto">
          <a:xfrm>
            <a:off x="4341821" y="4444506"/>
            <a:ext cx="3370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19" name="Rectangle 18"/>
          <p:cNvSpPr>
            <a:spLocks/>
          </p:cNvSpPr>
          <p:nvPr/>
        </p:nvSpPr>
        <p:spPr bwMode="auto">
          <a:xfrm>
            <a:off x="5401295" y="4458463"/>
            <a:ext cx="3370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20" name="Rectangle 19"/>
          <p:cNvSpPr>
            <a:spLocks/>
          </p:cNvSpPr>
          <p:nvPr/>
        </p:nvSpPr>
        <p:spPr bwMode="auto">
          <a:xfrm>
            <a:off x="6407157" y="4474920"/>
            <a:ext cx="3370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21" name="Rectangle 20"/>
          <p:cNvSpPr>
            <a:spLocks/>
          </p:cNvSpPr>
          <p:nvPr/>
        </p:nvSpPr>
        <p:spPr bwMode="auto">
          <a:xfrm>
            <a:off x="7480586" y="4444506"/>
            <a:ext cx="3370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22" name="Rectangle 21"/>
          <p:cNvSpPr>
            <a:spLocks/>
          </p:cNvSpPr>
          <p:nvPr/>
        </p:nvSpPr>
        <p:spPr bwMode="auto">
          <a:xfrm>
            <a:off x="8540060" y="4444506"/>
            <a:ext cx="3370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  <a:latin typeface="Century Gothic" panose="020B0502020202020204" pitchFamily="34" charset="0"/>
              </a:rPr>
              <a:t>12</a:t>
            </a:r>
          </a:p>
        </p:txBody>
      </p:sp>
      <p:sp>
        <p:nvSpPr>
          <p:cNvPr id="23" name="Rectangle 22"/>
          <p:cNvSpPr>
            <a:spLocks/>
          </p:cNvSpPr>
          <p:nvPr/>
        </p:nvSpPr>
        <p:spPr bwMode="auto">
          <a:xfrm>
            <a:off x="1534697" y="5609011"/>
            <a:ext cx="188716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  <a:latin typeface="Century Gothic" panose="020B0502020202020204" pitchFamily="34" charset="0"/>
              </a:rPr>
              <a:t>$100</a:t>
            </a:r>
          </a:p>
        </p:txBody>
      </p:sp>
      <p:sp>
        <p:nvSpPr>
          <p:cNvPr id="98" name="Rectangle 97"/>
          <p:cNvSpPr>
            <a:spLocks/>
          </p:cNvSpPr>
          <p:nvPr/>
        </p:nvSpPr>
        <p:spPr bwMode="auto">
          <a:xfrm>
            <a:off x="7662570" y="2193639"/>
            <a:ext cx="21172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Century Gothic"/>
              </a:rPr>
              <a:t>$126,83</a:t>
            </a:r>
            <a:endParaRPr lang="en-US" sz="1600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8721175" y="2488359"/>
            <a:ext cx="0" cy="1818235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D37D444E-1C74-849C-2C15-4E80368E2FFF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2" descr="Clientes y aliados | Centro de Evaluación | Uniandes">
            <a:extLst>
              <a:ext uri="{FF2B5EF4-FFF2-40B4-BE49-F238E27FC236}">
                <a16:creationId xmlns:a16="http://schemas.microsoft.com/office/drawing/2014/main" id="{2FFE7543-833A-2684-BCAB-9B769A3E2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DE973B31-9A58-80CF-B986-2C232C9AD482}"/>
              </a:ext>
            </a:extLst>
          </p:cNvPr>
          <p:cNvSpPr/>
          <p:nvPr/>
        </p:nvSpPr>
        <p:spPr>
          <a:xfrm>
            <a:off x="8792163" y="4136729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1400" b="1">
                <a:solidFill>
                  <a:schemeClr val="accent5"/>
                </a:solidFill>
                <a:latin typeface="Century Gothic" panose="020B0502020202020204" pitchFamily="34" charset="0"/>
              </a:rPr>
              <a:t>Mes</a:t>
            </a:r>
          </a:p>
        </p:txBody>
      </p:sp>
      <p:pic>
        <p:nvPicPr>
          <p:cNvPr id="8196" name="Picture 4" descr="Mano sosteniendo dinero papel ilustración de dibujos animados plana |  Vector Premium">
            <a:extLst>
              <a:ext uri="{FF2B5EF4-FFF2-40B4-BE49-F238E27FC236}">
                <a16:creationId xmlns:a16="http://schemas.microsoft.com/office/drawing/2014/main" id="{68B7C092-EA54-9B70-180C-3F0E57800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411" y="3335413"/>
            <a:ext cx="2180884" cy="246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6CC9F9F-292D-058B-AB84-150FF237F9D0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86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09954" y="871810"/>
            <a:ext cx="8913813" cy="914400"/>
          </a:xfrm>
        </p:spPr>
        <p:txBody>
          <a:bodyPr/>
          <a:lstStyle/>
          <a:p>
            <a:r>
              <a:rPr lang="es-ES_tradnl">
                <a:latin typeface="Century Gothic" panose="020B0502020202020204" pitchFamily="34" charset="0"/>
              </a:rPr>
              <a:t>Interés Nominal / Efectivo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15487" y="2229847"/>
            <a:ext cx="7326470" cy="3670767"/>
          </a:xfrm>
        </p:spPr>
        <p:txBody>
          <a:bodyPr>
            <a:normAutofit/>
          </a:bodyPr>
          <a:lstStyle/>
          <a:p>
            <a:pPr marL="305435" indent="-305435" algn="just"/>
            <a:r>
              <a:rPr lang="es-ES_tradnl" dirty="0">
                <a:latin typeface="Century Gothic"/>
              </a:rPr>
              <a:t>Basta con ver el anterior ejemplo para reconocer que la rentabilidad “</a:t>
            </a:r>
            <a:r>
              <a:rPr lang="es-ES_tradnl" b="1" dirty="0">
                <a:solidFill>
                  <a:schemeClr val="accent1"/>
                </a:solidFill>
                <a:latin typeface="Century Gothic"/>
              </a:rPr>
              <a:t>efectiva</a:t>
            </a:r>
            <a:r>
              <a:rPr lang="es-ES_tradnl" dirty="0">
                <a:latin typeface="Century Gothic"/>
              </a:rPr>
              <a:t>” de la inversión es 26,83% por año.</a:t>
            </a:r>
            <a:endParaRPr lang="es-ES" dirty="0">
              <a:latin typeface="Century Gothic"/>
            </a:endParaRPr>
          </a:p>
          <a:p>
            <a:pPr marL="0" indent="0" algn="just">
              <a:buNone/>
            </a:pPr>
            <a:endParaRPr lang="es-ES_tradnl" dirty="0">
              <a:latin typeface="Century Gothic" panose="020B0502020202020204" pitchFamily="34" charset="0"/>
            </a:endParaRPr>
          </a:p>
          <a:p>
            <a:pPr marL="305435" indent="-305435" algn="just"/>
            <a:r>
              <a:rPr lang="es-ES_tradnl" dirty="0">
                <a:latin typeface="Century Gothic"/>
              </a:rPr>
              <a:t>Como se evidenció en el ejemplo, una inversión que renta al 24% NA/MV es equivalente a decir que renta a una tasa efectiva anual del 26,83%.</a:t>
            </a:r>
          </a:p>
          <a:p>
            <a:pPr marL="305435" indent="-305435" algn="ctr"/>
            <a:endParaRPr lang="es-ES_tradnl" dirty="0">
              <a:solidFill>
                <a:srgbClr val="48BE7A"/>
              </a:solidFill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¿Cómo convertir tasas nominales en efectivas?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36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E5A4A77-C555-A879-D102-FF8E8CF9F0F4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2" descr="Clientes y aliados | Centro de Evaluación | Uniandes">
            <a:extLst>
              <a:ext uri="{FF2B5EF4-FFF2-40B4-BE49-F238E27FC236}">
                <a16:creationId xmlns:a16="http://schemas.microsoft.com/office/drawing/2014/main" id="{80E9435E-1C11-9957-B644-45453E69E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Educación financiera para que elijas la mejor tasa de interés">
            <a:extLst>
              <a:ext uri="{FF2B5EF4-FFF2-40B4-BE49-F238E27FC236}">
                <a16:creationId xmlns:a16="http://schemas.microsoft.com/office/drawing/2014/main" id="{3FD4D44D-C164-1B00-D277-906A0B7A2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895" y="3264209"/>
            <a:ext cx="3204084" cy="160204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15107D3-3EAD-7720-F614-4B5EE0A264E6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2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09954" y="871810"/>
            <a:ext cx="8913813" cy="914400"/>
          </a:xfrm>
        </p:spPr>
        <p:txBody>
          <a:bodyPr/>
          <a:lstStyle/>
          <a:p>
            <a:r>
              <a:rPr lang="es-ES_tradnl">
                <a:latin typeface="Century Gothic" panose="020B0502020202020204" pitchFamily="34" charset="0"/>
              </a:rPr>
              <a:t>Interés Nominal / Efectivo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17183" y="2309143"/>
            <a:ext cx="7610476" cy="44418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b="1">
                <a:solidFill>
                  <a:srgbClr val="D7A700"/>
                </a:solidFill>
                <a:latin typeface="Century Gothic" panose="020B0502020202020204" pitchFamily="34" charset="0"/>
              </a:rPr>
              <a:t>PASO 1: </a:t>
            </a:r>
            <a:r>
              <a:rPr lang="es-ES_tradnl">
                <a:latin typeface="Century Gothic" panose="020B0502020202020204" pitchFamily="34" charset="0"/>
              </a:rPr>
              <a:t>“Quitarle el nominal”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37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2104431" y="3125498"/>
            <a:ext cx="4309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>
                <a:solidFill>
                  <a:schemeClr val="accent1"/>
                </a:solidFill>
                <a:latin typeface="Century Gothic" panose="020B0502020202020204" pitchFamily="34" charset="0"/>
              </a:rPr>
              <a:t>Suponga la siguiente tasa de interés:</a:t>
            </a:r>
          </a:p>
          <a:p>
            <a:pPr algn="ctr"/>
            <a:endParaRPr lang="es-ES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s-ES">
                <a:solidFill>
                  <a:schemeClr val="accent1"/>
                </a:solidFill>
                <a:latin typeface="Century Gothic" panose="020B0502020202020204" pitchFamily="34" charset="0"/>
              </a:rPr>
              <a:t>28% NA/TV</a:t>
            </a:r>
          </a:p>
          <a:p>
            <a:pPr marL="285750" indent="-285750" algn="ctr">
              <a:buFont typeface="Arial"/>
              <a:buChar char="•"/>
            </a:pPr>
            <a:endParaRPr lang="es-ES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4546426" y="3658585"/>
            <a:ext cx="391837" cy="39178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Conector recto de flecha 13"/>
          <p:cNvCxnSpPr>
            <a:stCxn id="13" idx="6"/>
            <a:endCxn id="15" idx="1"/>
          </p:cNvCxnSpPr>
          <p:nvPr/>
        </p:nvCxnSpPr>
        <p:spPr>
          <a:xfrm>
            <a:off x="4938263" y="3854480"/>
            <a:ext cx="524032" cy="6370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5462295" y="3748905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>
                <a:solidFill>
                  <a:srgbClr val="C00000"/>
                </a:solidFill>
                <a:latin typeface="Century Gothic" panose="020B0502020202020204" pitchFamily="34" charset="0"/>
              </a:rPr>
              <a:t>Denominador</a:t>
            </a:r>
          </a:p>
        </p:txBody>
      </p:sp>
      <p:sp>
        <p:nvSpPr>
          <p:cNvPr id="16" name="Elipse 15"/>
          <p:cNvSpPr/>
          <p:nvPr/>
        </p:nvSpPr>
        <p:spPr>
          <a:xfrm>
            <a:off x="4118861" y="3665100"/>
            <a:ext cx="391837" cy="391789"/>
          </a:xfrm>
          <a:prstGeom prst="ellipse">
            <a:avLst/>
          </a:prstGeom>
          <a:noFill/>
          <a:ln>
            <a:solidFill>
              <a:srgbClr val="D7A7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" name="Conector recto de flecha 16"/>
          <p:cNvCxnSpPr>
            <a:stCxn id="16" idx="4"/>
            <a:endCxn id="18" idx="1"/>
          </p:cNvCxnSpPr>
          <p:nvPr/>
        </p:nvCxnSpPr>
        <p:spPr>
          <a:xfrm>
            <a:off x="4314780" y="4056889"/>
            <a:ext cx="1147515" cy="518669"/>
          </a:xfrm>
          <a:prstGeom prst="straightConnector1">
            <a:avLst/>
          </a:prstGeom>
          <a:ln>
            <a:solidFill>
              <a:srgbClr val="D7A7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5462295" y="4406281"/>
            <a:ext cx="1327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>
                <a:solidFill>
                  <a:srgbClr val="D7A700"/>
                </a:solidFill>
                <a:latin typeface="Century Gothic" panose="020B0502020202020204" pitchFamily="34" charset="0"/>
              </a:rPr>
              <a:t>Numerador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2226227" y="51301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20" name="CuadroTexto 19"/>
          <p:cNvSpPr txBox="1"/>
          <p:nvPr/>
        </p:nvSpPr>
        <p:spPr>
          <a:xfrm>
            <a:off x="983116" y="5036582"/>
            <a:ext cx="10247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accent1"/>
                </a:solidFill>
                <a:latin typeface="Century Gothic" panose="020B0502020202020204" pitchFamily="34" charset="0"/>
              </a:rPr>
              <a:t>Para encontrar la tasa efectiva a través de este método basta con preguntarnos: </a:t>
            </a:r>
            <a:r>
              <a:rPr lang="es-E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¿cuántas veces cabe la temporalidad del denominador en la temporalidad del numerador?</a:t>
            </a:r>
          </a:p>
          <a:p>
            <a:pPr algn="just"/>
            <a:endParaRPr lang="es-ES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075BBF9-FB1E-CC32-1AF6-A7AF4DEE921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2" descr="Clientes y aliados | Centro de Evaluación | Uniandes">
            <a:extLst>
              <a:ext uri="{FF2B5EF4-FFF2-40B4-BE49-F238E27FC236}">
                <a16:creationId xmlns:a16="http://schemas.microsoft.com/office/drawing/2014/main" id="{715D2457-46DF-3040-A251-A9BD23AD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6F54329E-009D-70A7-1811-5BD49A7875B7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Procedimiento - Iconos gratis de negocios y finanzas">
            <a:extLst>
              <a:ext uri="{FF2B5EF4-FFF2-40B4-BE49-F238E27FC236}">
                <a16:creationId xmlns:a16="http://schemas.microsoft.com/office/drawing/2014/main" id="{F6842225-9B4D-5D8E-293C-46B0B2B28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944" y="2043132"/>
            <a:ext cx="2308418" cy="230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91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3" grpId="0" animBg="1"/>
      <p:bldP spid="15" grpId="0"/>
      <p:bldP spid="16" grpId="0" animBg="1"/>
      <p:bldP spid="18" grpId="0"/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09954" y="871810"/>
            <a:ext cx="8913813" cy="914400"/>
          </a:xfrm>
        </p:spPr>
        <p:txBody>
          <a:bodyPr/>
          <a:lstStyle/>
          <a:p>
            <a:r>
              <a:rPr lang="es-ES_tradnl">
                <a:latin typeface="Century Gothic" panose="020B0502020202020204" pitchFamily="34" charset="0"/>
              </a:rPr>
              <a:t>Interés Nominal / Efectivo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17183" y="2309143"/>
            <a:ext cx="7610476" cy="44418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b="1">
                <a:solidFill>
                  <a:srgbClr val="D7A700"/>
                </a:solidFill>
                <a:latin typeface="Century Gothic" panose="020B0502020202020204" pitchFamily="34" charset="0"/>
              </a:rPr>
              <a:t>PASO 1: </a:t>
            </a:r>
            <a:r>
              <a:rPr lang="es-ES_tradnl">
                <a:latin typeface="Century Gothic" panose="020B0502020202020204" pitchFamily="34" charset="0"/>
              </a:rPr>
              <a:t>“Quitarle el nominal”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38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2104431" y="3125498"/>
            <a:ext cx="4309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>
                <a:solidFill>
                  <a:schemeClr val="accent1"/>
                </a:solidFill>
                <a:latin typeface="Century Gothic" panose="020B0502020202020204" pitchFamily="34" charset="0"/>
              </a:rPr>
              <a:t>Suponga la siguiente tasa de interés:</a:t>
            </a:r>
          </a:p>
          <a:p>
            <a:pPr algn="ctr"/>
            <a:endParaRPr lang="es-ES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s-ES">
                <a:solidFill>
                  <a:schemeClr val="accent1"/>
                </a:solidFill>
                <a:latin typeface="Century Gothic" panose="020B0502020202020204" pitchFamily="34" charset="0"/>
              </a:rPr>
              <a:t>28% NA/TV</a:t>
            </a:r>
          </a:p>
          <a:p>
            <a:pPr marL="285750" indent="-285750" algn="ctr">
              <a:buFont typeface="Arial"/>
              <a:buChar char="•"/>
            </a:pPr>
            <a:endParaRPr lang="es-ES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4546426" y="3670308"/>
            <a:ext cx="391837" cy="39178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Conector recto de flecha 13"/>
          <p:cNvCxnSpPr>
            <a:stCxn id="13" idx="6"/>
            <a:endCxn id="15" idx="1"/>
          </p:cNvCxnSpPr>
          <p:nvPr/>
        </p:nvCxnSpPr>
        <p:spPr>
          <a:xfrm>
            <a:off x="4938263" y="3866203"/>
            <a:ext cx="524032" cy="5197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5462295" y="3748905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>
                <a:solidFill>
                  <a:srgbClr val="C00000"/>
                </a:solidFill>
                <a:latin typeface="Century Gothic" panose="020B0502020202020204" pitchFamily="34" charset="0"/>
              </a:rPr>
              <a:t>Denominador</a:t>
            </a:r>
          </a:p>
        </p:txBody>
      </p:sp>
      <p:sp>
        <p:nvSpPr>
          <p:cNvPr id="16" name="Elipse 15"/>
          <p:cNvSpPr/>
          <p:nvPr/>
        </p:nvSpPr>
        <p:spPr>
          <a:xfrm>
            <a:off x="4130584" y="3665100"/>
            <a:ext cx="391837" cy="391789"/>
          </a:xfrm>
          <a:prstGeom prst="ellipse">
            <a:avLst/>
          </a:prstGeom>
          <a:noFill/>
          <a:ln>
            <a:solidFill>
              <a:srgbClr val="D7A7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" name="Conector recto de flecha 16"/>
          <p:cNvCxnSpPr>
            <a:stCxn id="16" idx="4"/>
            <a:endCxn id="18" idx="1"/>
          </p:cNvCxnSpPr>
          <p:nvPr/>
        </p:nvCxnSpPr>
        <p:spPr>
          <a:xfrm>
            <a:off x="4326503" y="4056889"/>
            <a:ext cx="1135792" cy="518669"/>
          </a:xfrm>
          <a:prstGeom prst="straightConnector1">
            <a:avLst/>
          </a:prstGeom>
          <a:ln>
            <a:solidFill>
              <a:srgbClr val="D7A7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5462295" y="4406281"/>
            <a:ext cx="1327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>
                <a:solidFill>
                  <a:srgbClr val="D7A700"/>
                </a:solidFill>
                <a:latin typeface="Century Gothic" panose="020B0502020202020204" pitchFamily="34" charset="0"/>
              </a:rPr>
              <a:t>Numerador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2226227" y="51301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716243" y="4875131"/>
            <a:ext cx="10400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Para nuestro ejemplo, fácilmente podemos establecer que hay cuatro (4) trimestres en un año. </a:t>
            </a:r>
          </a:p>
          <a:p>
            <a:pPr algn="just"/>
            <a:endParaRPr lang="es-ES" dirty="0">
              <a:solidFill>
                <a:schemeClr val="accent4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s-ES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Así la </a:t>
            </a:r>
            <a:r>
              <a:rPr lang="es-ES" b="1" dirty="0">
                <a:solidFill>
                  <a:srgbClr val="C00000"/>
                </a:solidFill>
                <a:latin typeface="Century Gothic" panose="020B0502020202020204" pitchFamily="34" charset="0"/>
              </a:rPr>
              <a:t>tasa efectiva </a:t>
            </a:r>
            <a:r>
              <a:rPr lang="es-ES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</a:rPr>
              <a:t>será:</a:t>
            </a:r>
          </a:p>
          <a:p>
            <a:pPr algn="just"/>
            <a:endParaRPr lang="es-ES" dirty="0">
              <a:solidFill>
                <a:schemeClr val="accent4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4512231" y="54174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3736716" y="5451622"/>
            <a:ext cx="1388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chemeClr val="accent1"/>
                </a:solidFill>
                <a:latin typeface="Century Gothic" panose="020B0502020202020204" pitchFamily="34" charset="0"/>
              </a:rPr>
              <a:t>28% NA/TV</a:t>
            </a:r>
          </a:p>
          <a:p>
            <a:endParaRPr lang="es-ES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5066925" y="5308391"/>
            <a:ext cx="1202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¿Cuántos trimestres hay en un año?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6260376" y="5407909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chemeClr val="accent1"/>
                </a:solidFill>
                <a:latin typeface="Century Gothic" panose="020B0502020202020204" pitchFamily="34" charset="0"/>
              </a:rPr>
              <a:t>(28%/</a:t>
            </a:r>
            <a:r>
              <a:rPr lang="es-ES">
                <a:solidFill>
                  <a:srgbClr val="FF0000"/>
                </a:solidFill>
                <a:latin typeface="Century Gothic" panose="020B0502020202020204" pitchFamily="34" charset="0"/>
              </a:rPr>
              <a:t>4</a:t>
            </a:r>
            <a:r>
              <a:rPr lang="es-ES">
                <a:solidFill>
                  <a:schemeClr val="accent1"/>
                </a:solidFill>
                <a:latin typeface="Century Gothic" panose="020B0502020202020204" pitchFamily="34" charset="0"/>
              </a:rPr>
              <a:t>) NA/TV</a:t>
            </a:r>
          </a:p>
          <a:p>
            <a:endParaRPr lang="es-ES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Multiplicación 21"/>
          <p:cNvSpPr/>
          <p:nvPr/>
        </p:nvSpPr>
        <p:spPr>
          <a:xfrm>
            <a:off x="7115906" y="5348922"/>
            <a:ext cx="584450" cy="555208"/>
          </a:xfrm>
          <a:prstGeom prst="mathMultiply">
            <a:avLst/>
          </a:prstGeom>
          <a:solidFill>
            <a:srgbClr val="FF0000">
              <a:alpha val="25098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" name="Conector recto de flecha 27"/>
          <p:cNvCxnSpPr/>
          <p:nvPr/>
        </p:nvCxnSpPr>
        <p:spPr>
          <a:xfrm flipV="1">
            <a:off x="8185246" y="5619477"/>
            <a:ext cx="967213" cy="1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9348498" y="5415050"/>
            <a:ext cx="885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>
                <a:solidFill>
                  <a:schemeClr val="accent1"/>
                </a:solidFill>
                <a:latin typeface="Century Gothic" panose="020B0502020202020204" pitchFamily="34" charset="0"/>
              </a:rPr>
              <a:t>7% TV</a:t>
            </a:r>
          </a:p>
          <a:p>
            <a:endParaRPr lang="es-ES" sz="200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0" name="Conector recto de flecha 29"/>
          <p:cNvCxnSpPr/>
          <p:nvPr/>
        </p:nvCxnSpPr>
        <p:spPr>
          <a:xfrm flipV="1">
            <a:off x="5219087" y="5672803"/>
            <a:ext cx="967213" cy="10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99F38B53-4173-88BD-4595-D5C076ECAB02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2" descr="Clientes y aliados | Centro de Evaluación | Uniandes">
            <a:extLst>
              <a:ext uri="{FF2B5EF4-FFF2-40B4-BE49-F238E27FC236}">
                <a16:creationId xmlns:a16="http://schemas.microsoft.com/office/drawing/2014/main" id="{624AC407-5BE6-D287-48DC-9C7498A9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E0B9D6F-26C3-8A29-CF78-C70F890285E5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6386" name="Picture 2" descr="Procedimiento - Iconos gratis de negocios y finanzas">
            <a:extLst>
              <a:ext uri="{FF2B5EF4-FFF2-40B4-BE49-F238E27FC236}">
                <a16:creationId xmlns:a16="http://schemas.microsoft.com/office/drawing/2014/main" id="{0851DC87-06AB-6A4F-62D0-6F00E62BF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944" y="2043132"/>
            <a:ext cx="2308418" cy="230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42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26" grpId="0"/>
      <p:bldP spid="27" grpId="0" animBg="1"/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09954" y="871810"/>
            <a:ext cx="8913813" cy="914400"/>
          </a:xfrm>
        </p:spPr>
        <p:txBody>
          <a:bodyPr/>
          <a:lstStyle/>
          <a:p>
            <a:r>
              <a:rPr lang="es-ES_tradnl">
                <a:latin typeface="Century Gothic" panose="020B0502020202020204" pitchFamily="34" charset="0"/>
              </a:rPr>
              <a:t>Interés Nominal / Efectivo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17183" y="2309143"/>
            <a:ext cx="7610476" cy="44418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PASO 1: </a:t>
            </a:r>
            <a:r>
              <a:rPr lang="es-ES_tradnl" dirty="0">
                <a:latin typeface="Century Gothic" panose="020B0502020202020204" pitchFamily="34" charset="0"/>
              </a:rPr>
              <a:t>“Quitarle el nominal”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39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1353852" y="3276258"/>
            <a:ext cx="7226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accent1"/>
                </a:solidFill>
                <a:latin typeface="Century Gothic" panose="020B0502020202020204" pitchFamily="34" charset="0"/>
              </a:rPr>
              <a:t>Suponga ahora las siguientes tasas de interés Nominales:</a:t>
            </a:r>
          </a:p>
          <a:p>
            <a:pPr algn="just"/>
            <a:endParaRPr lang="es-ES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es-ES" b="1" dirty="0">
                <a:solidFill>
                  <a:srgbClr val="48BE7A"/>
                </a:solidFill>
                <a:latin typeface="Century Gothic" panose="020B0502020202020204" pitchFamily="34" charset="0"/>
              </a:rPr>
              <a:t>12% NA/SV</a:t>
            </a:r>
          </a:p>
          <a:p>
            <a:pPr marL="285750" indent="-285750" algn="just">
              <a:buClr>
                <a:schemeClr val="accent2"/>
              </a:buClr>
              <a:buFont typeface="Wingdings" pitchFamily="2" charset="2"/>
              <a:buChar char="§"/>
            </a:pPr>
            <a:endParaRPr lang="es-ES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es-ES" b="1" dirty="0">
                <a:solidFill>
                  <a:srgbClr val="48BE7A"/>
                </a:solidFill>
                <a:latin typeface="Century Gothic" panose="020B0502020202020204" pitchFamily="34" charset="0"/>
              </a:rPr>
              <a:t>18% NT/MV</a:t>
            </a:r>
          </a:p>
          <a:p>
            <a:pPr algn="just"/>
            <a:endParaRPr lang="es-ES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2" name="Conector recto de flecha 31"/>
          <p:cNvCxnSpPr/>
          <p:nvPr/>
        </p:nvCxnSpPr>
        <p:spPr>
          <a:xfrm>
            <a:off x="3157226" y="4077232"/>
            <a:ext cx="143673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uadroTexto 32"/>
          <p:cNvSpPr txBox="1"/>
          <p:nvPr/>
        </p:nvSpPr>
        <p:spPr>
          <a:xfrm>
            <a:off x="4769179" y="389256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6% SV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4720287" y="4339538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6% MV</a:t>
            </a:r>
          </a:p>
        </p:txBody>
      </p:sp>
      <p:cxnSp>
        <p:nvCxnSpPr>
          <p:cNvPr id="35" name="Conector recto de flecha 34"/>
          <p:cNvCxnSpPr/>
          <p:nvPr/>
        </p:nvCxnSpPr>
        <p:spPr>
          <a:xfrm>
            <a:off x="3157226" y="4522323"/>
            <a:ext cx="143673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uadroTexto 35"/>
          <p:cNvSpPr txBox="1"/>
          <p:nvPr/>
        </p:nvSpPr>
        <p:spPr>
          <a:xfrm>
            <a:off x="5093255" y="5518003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>
                <a:solidFill>
                  <a:srgbClr val="C00000"/>
                </a:solidFill>
                <a:latin typeface="Century Gothic" panose="020B0502020202020204" pitchFamily="34" charset="0"/>
              </a:rPr>
              <a:t>¿Cuál escoge?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4569CDE-804A-50EA-CEA5-F9AA869C572A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2" descr="Clientes y aliados | Centro de Evaluación | Uniandes">
            <a:extLst>
              <a:ext uri="{FF2B5EF4-FFF2-40B4-BE49-F238E27FC236}">
                <a16:creationId xmlns:a16="http://schemas.microsoft.com/office/drawing/2014/main" id="{0DC53E33-2AC6-2534-0E00-598B83AFF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76D250F-CBC8-9E3A-3989-CFA969D5D491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5362" name="Picture 2" descr="Punto de interrogación — Foto de stock © mstanley #78642126">
            <a:extLst>
              <a:ext uri="{FF2B5EF4-FFF2-40B4-BE49-F238E27FC236}">
                <a16:creationId xmlns:a16="http://schemas.microsoft.com/office/drawing/2014/main" id="{A577A125-567F-5547-A995-94BD95AE2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014" y="2656893"/>
            <a:ext cx="2597176" cy="275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36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latin typeface="Century Gothic" panose="020B0502020202020204" pitchFamily="34" charset="0"/>
              </a:rPr>
              <a:t>concepto de interés</a:t>
            </a:r>
          </a:p>
        </p:txBody>
      </p:sp>
      <p:sp>
        <p:nvSpPr>
          <p:cNvPr id="9" name="Marcador de número de diapositiva 3"/>
          <p:cNvSpPr txBox="1">
            <a:spLocks/>
          </p:cNvSpPr>
          <p:nvPr/>
        </p:nvSpPr>
        <p:spPr>
          <a:xfrm>
            <a:off x="10558300" y="5956137"/>
            <a:ext cx="1052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pPr/>
              <a:t>4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56621A5-CCA3-97EE-5028-3614916A00EF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2" descr="Clientes y aliados | Centro de Evaluación | Uniandes">
            <a:extLst>
              <a:ext uri="{FF2B5EF4-FFF2-40B4-BE49-F238E27FC236}">
                <a16:creationId xmlns:a16="http://schemas.microsoft.com/office/drawing/2014/main" id="{D7B06017-07C6-CF51-2E1C-06426C11E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D3FD957-975C-7FD5-F7CA-95C7A32225CC}"/>
              </a:ext>
            </a:extLst>
          </p:cNvPr>
          <p:cNvSpPr txBox="1"/>
          <p:nvPr/>
        </p:nvSpPr>
        <p:spPr>
          <a:xfrm>
            <a:off x="581192" y="2786388"/>
            <a:ext cx="719747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es-ES_tradnl" dirty="0">
                <a:latin typeface="Century Gothic" panose="020B0502020202020204" pitchFamily="34" charset="0"/>
              </a:rPr>
              <a:t>Recordemos que el </a:t>
            </a: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interés</a:t>
            </a:r>
            <a:r>
              <a:rPr lang="es-ES_tradnl" dirty="0">
                <a:latin typeface="Century Gothic" panose="020B0502020202020204" pitchFamily="34" charset="0"/>
              </a:rPr>
              <a:t> está estrechamente </a:t>
            </a: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ligado</a:t>
            </a:r>
            <a:r>
              <a:rPr lang="es-ES_tradnl" dirty="0">
                <a:latin typeface="Century Gothic" panose="020B0502020202020204" pitchFamily="34" charset="0"/>
              </a:rPr>
              <a:t> con el concepto de </a:t>
            </a:r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Costo de Oportunidad</a:t>
            </a:r>
            <a:r>
              <a:rPr lang="es-ES_tradnl" dirty="0">
                <a:latin typeface="Century Gothic" panose="020B0502020202020204" pitchFamily="34" charset="0"/>
              </a:rPr>
              <a:t>.</a:t>
            </a:r>
          </a:p>
          <a:p>
            <a:pPr algn="just">
              <a:buClr>
                <a:schemeClr val="accent2"/>
              </a:buClr>
            </a:pPr>
            <a:endParaRPr lang="es-ES_tradnl" dirty="0">
              <a:latin typeface="Century Gothic" panose="020B0502020202020204" pitchFamily="34" charset="0"/>
            </a:endParaRPr>
          </a:p>
          <a:p>
            <a:pPr algn="just">
              <a:buClr>
                <a:schemeClr val="accent2"/>
              </a:buClr>
            </a:pPr>
            <a:endParaRPr lang="es-ES_tradnl" dirty="0">
              <a:latin typeface="Century Gothic" panose="020B0502020202020204" pitchFamily="34" charset="0"/>
            </a:endParaRPr>
          </a:p>
          <a:p>
            <a:pPr marL="285750" indent="-285750"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es-ES_tradnl" dirty="0">
                <a:latin typeface="Century Gothic" panose="020B0502020202020204" pitchFamily="34" charset="0"/>
              </a:rPr>
              <a:t>El </a:t>
            </a: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común denominador </a:t>
            </a:r>
            <a:r>
              <a:rPr lang="es-ES_tradnl" dirty="0">
                <a:latin typeface="Century Gothic" panose="020B0502020202020204" pitchFamily="34" charset="0"/>
              </a:rPr>
              <a:t>de los conceptos </a:t>
            </a:r>
            <a:r>
              <a:rPr lang="es-ES_tradnl" u="sng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rentabilidad</a:t>
            </a:r>
            <a:r>
              <a:rPr lang="es-ES_tradnl" dirty="0">
                <a:latin typeface="Century Gothic" panose="020B0502020202020204" pitchFamily="34" charset="0"/>
              </a:rPr>
              <a:t>, </a:t>
            </a:r>
            <a:r>
              <a:rPr lang="es-ES_tradnl" u="sng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costo de capital</a:t>
            </a:r>
            <a:r>
              <a:rPr lang="es-ES_tradnl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s-ES_tradnl" dirty="0">
                <a:latin typeface="Century Gothic" panose="020B0502020202020204" pitchFamily="34" charset="0"/>
              </a:rPr>
              <a:t>y </a:t>
            </a:r>
            <a:r>
              <a:rPr lang="es-ES_tradnl" u="sng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VDT</a:t>
            </a:r>
            <a:r>
              <a:rPr lang="es-ES_tradnl" dirty="0">
                <a:latin typeface="Century Gothic" panose="020B0502020202020204" pitchFamily="34" charset="0"/>
              </a:rPr>
              <a:t> es el concepto de </a:t>
            </a:r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Interés</a:t>
            </a:r>
            <a:r>
              <a:rPr lang="es-ES_tradnl" dirty="0">
                <a:latin typeface="Century Gothic" panose="020B0502020202020204" pitchFamily="34" charset="0"/>
              </a:rPr>
              <a:t>.</a:t>
            </a:r>
          </a:p>
          <a:p>
            <a:pPr marL="285750" indent="-285750" algn="just">
              <a:buClr>
                <a:schemeClr val="accent2"/>
              </a:buClr>
              <a:buFont typeface="Wingdings" pitchFamily="2" charset="2"/>
              <a:buChar char="§"/>
            </a:pPr>
            <a:endParaRPr lang="es-ES_tradnl" dirty="0">
              <a:latin typeface="Century Gothic" panose="020B0502020202020204" pitchFamily="34" charset="0"/>
            </a:endParaRPr>
          </a:p>
          <a:p>
            <a:pPr marL="285750" indent="-285750" algn="just">
              <a:buClr>
                <a:schemeClr val="accent2"/>
              </a:buClr>
              <a:buFont typeface="Wingdings" pitchFamily="2" charset="2"/>
              <a:buChar char="§"/>
            </a:pPr>
            <a:endParaRPr lang="es-ES_tradnl" dirty="0">
              <a:latin typeface="Century Gothic" panose="020B0502020202020204" pitchFamily="34" charset="0"/>
            </a:endParaRPr>
          </a:p>
          <a:p>
            <a:pPr marL="285750" indent="-285750"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es-ES_tradnl" dirty="0">
                <a:latin typeface="Century Gothic" panose="020B0502020202020204" pitchFamily="34" charset="0"/>
              </a:rPr>
              <a:t>De hecho, el interés se puede entender como la evidencia de la existencia del Valor del Dinero en el Tiempo (VDT).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A0B1CCA-3CFC-6317-8FA0-2194013C2C9D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2" descr="Ley contra la Usura busca establecer el 37% de tasa de interés anual -  Noticieros GREM">
            <a:extLst>
              <a:ext uri="{FF2B5EF4-FFF2-40B4-BE49-F238E27FC236}">
                <a16:creationId xmlns:a16="http://schemas.microsoft.com/office/drawing/2014/main" id="{A359AE86-62F7-6B67-5549-BE6504108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422" y="2514440"/>
            <a:ext cx="3388613" cy="25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70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09954" y="871810"/>
            <a:ext cx="8913813" cy="914400"/>
          </a:xfrm>
        </p:spPr>
        <p:txBody>
          <a:bodyPr/>
          <a:lstStyle/>
          <a:p>
            <a:r>
              <a:rPr lang="es-ES_tradnl">
                <a:latin typeface="Century Gothic" panose="020B0502020202020204" pitchFamily="34" charset="0"/>
              </a:rPr>
              <a:t>Interés Nominal / Efectivo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17183" y="2309143"/>
            <a:ext cx="7610476" cy="44418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b="1">
                <a:solidFill>
                  <a:srgbClr val="D7A700"/>
                </a:solidFill>
                <a:latin typeface="Century Gothic" panose="020B0502020202020204" pitchFamily="34" charset="0"/>
              </a:rPr>
              <a:t>PASO 2: </a:t>
            </a:r>
            <a:r>
              <a:rPr lang="es-ES_tradnl">
                <a:latin typeface="Century Gothic" panose="020B0502020202020204" pitchFamily="34" charset="0"/>
              </a:rPr>
              <a:t>“Cambiar la temporalidad” (En caso de que se requiera)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40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graphicFrame>
        <p:nvGraphicFramePr>
          <p:cNvPr id="16" name="Objeto 15"/>
          <p:cNvGraphicFramePr>
            <a:graphicFrameLocks noChangeAspect="1"/>
          </p:cNvGraphicFramePr>
          <p:nvPr/>
        </p:nvGraphicFramePr>
        <p:xfrm>
          <a:off x="4857750" y="6129338"/>
          <a:ext cx="545782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609442" imgH="305357" progId="Word.Document.12">
                  <p:embed/>
                </p:oleObj>
              </mc:Choice>
              <mc:Fallback>
                <p:oleObj name="Documento" r:id="rId2" imgW="5609442" imgH="305357" progId="Word.Document.12">
                  <p:embed/>
                  <p:pic>
                    <p:nvPicPr>
                      <p:cNvPr id="16" name="Objeto 1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57750" y="6129338"/>
                        <a:ext cx="5457825" cy="28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o 16"/>
          <p:cNvGraphicFramePr>
            <a:graphicFrameLocks noChangeAspect="1"/>
          </p:cNvGraphicFramePr>
          <p:nvPr/>
        </p:nvGraphicFramePr>
        <p:xfrm>
          <a:off x="4886325" y="5543550"/>
          <a:ext cx="545782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4" imgW="5609442" imgH="305357" progId="Word.Document.12">
                  <p:embed/>
                </p:oleObj>
              </mc:Choice>
              <mc:Fallback>
                <p:oleObj name="Documento" r:id="rId4" imgW="5609442" imgH="305357" progId="Word.Document.12">
                  <p:embed/>
                  <p:pic>
                    <p:nvPicPr>
                      <p:cNvPr id="17" name="Objeto 1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86325" y="5543550"/>
                        <a:ext cx="5457825" cy="28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/>
        </p:nvGraphicFramePr>
        <p:xfrm>
          <a:off x="4880612" y="5014913"/>
          <a:ext cx="5543550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6" imgW="5609442" imgH="305357" progId="Word.Document.12">
                  <p:embed/>
                </p:oleObj>
              </mc:Choice>
              <mc:Fallback>
                <p:oleObj name="Documento" r:id="rId6" imgW="5609442" imgH="305357" progId="Word.Document.12">
                  <p:embed/>
                  <p:pic>
                    <p:nvPicPr>
                      <p:cNvPr id="18" name="Objeto 1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80612" y="5014913"/>
                        <a:ext cx="5543550" cy="300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CuadroTexto 19"/>
          <p:cNvSpPr txBox="1"/>
          <p:nvPr/>
        </p:nvSpPr>
        <p:spPr>
          <a:xfrm>
            <a:off x="3545579" y="55661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>
              <a:solidFill>
                <a:schemeClr val="accent1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641965" y="3029082"/>
            <a:ext cx="65358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Con esta fórmula seremos capaces de pasar una tasa efectiva de cualquier periodo de capitalización a otro. </a:t>
            </a:r>
          </a:p>
          <a:p>
            <a:pPr algn="just"/>
            <a:endParaRPr lang="es-ES" sz="14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algn="just"/>
            <a:endParaRPr lang="es-ES" sz="14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2608497" y="556610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48BE7A"/>
                </a:solidFill>
                <a:latin typeface="Century Gothic" panose="020B0502020202020204" pitchFamily="34" charset="0"/>
              </a:rPr>
              <a:t>6% ET</a:t>
            </a:r>
          </a:p>
        </p:txBody>
      </p:sp>
      <p:cxnSp>
        <p:nvCxnSpPr>
          <p:cNvPr id="24" name="Conector recto de flecha 23"/>
          <p:cNvCxnSpPr>
            <a:stCxn id="22" idx="3"/>
          </p:cNvCxnSpPr>
          <p:nvPr/>
        </p:nvCxnSpPr>
        <p:spPr>
          <a:xfrm flipV="1">
            <a:off x="3383068" y="5160811"/>
            <a:ext cx="1162372" cy="589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>
            <a:stCxn id="22" idx="3"/>
          </p:cNvCxnSpPr>
          <p:nvPr/>
        </p:nvCxnSpPr>
        <p:spPr>
          <a:xfrm>
            <a:off x="3383068" y="5750775"/>
            <a:ext cx="11623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stCxn id="22" idx="3"/>
          </p:cNvCxnSpPr>
          <p:nvPr/>
        </p:nvCxnSpPr>
        <p:spPr>
          <a:xfrm>
            <a:off x="3383068" y="5750775"/>
            <a:ext cx="1162372" cy="5718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uadroTexto 26"/>
          <p:cNvSpPr txBox="1"/>
          <p:nvPr/>
        </p:nvSpPr>
        <p:spPr>
          <a:xfrm>
            <a:off x="4545440" y="497614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chemeClr val="accent1"/>
                </a:solidFill>
                <a:latin typeface="Century Gothic" panose="020B0502020202020204" pitchFamily="34" charset="0"/>
              </a:rPr>
              <a:t>¿EA?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4545440" y="5497877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chemeClr val="accent1"/>
                </a:solidFill>
                <a:latin typeface="Century Gothic" panose="020B0502020202020204" pitchFamily="34" charset="0"/>
              </a:rPr>
              <a:t>¿ES?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4511289" y="6138001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chemeClr val="accent1"/>
                </a:solidFill>
                <a:latin typeface="Century Gothic" panose="020B0502020202020204" pitchFamily="34" charset="0"/>
              </a:rPr>
              <a:t>¿EM?</a:t>
            </a:r>
          </a:p>
        </p:txBody>
      </p:sp>
      <p:sp>
        <p:nvSpPr>
          <p:cNvPr id="30" name="Elipse 29"/>
          <p:cNvSpPr/>
          <p:nvPr/>
        </p:nvSpPr>
        <p:spPr>
          <a:xfrm>
            <a:off x="5014128" y="4298394"/>
            <a:ext cx="328789" cy="54089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6600"/>
              </a:solidFill>
            </a:endParaRPr>
          </a:p>
        </p:txBody>
      </p:sp>
      <p:cxnSp>
        <p:nvCxnSpPr>
          <p:cNvPr id="37" name="Conector curvado 36"/>
          <p:cNvCxnSpPr>
            <a:cxnSpLocks/>
            <a:stCxn id="30" idx="0"/>
            <a:endCxn id="38" idx="0"/>
          </p:cNvCxnSpPr>
          <p:nvPr/>
        </p:nvCxnSpPr>
        <p:spPr>
          <a:xfrm rot="16200000" flipV="1">
            <a:off x="4065932" y="3185803"/>
            <a:ext cx="484482" cy="1740700"/>
          </a:xfrm>
          <a:prstGeom prst="curvedConnector3">
            <a:avLst>
              <a:gd name="adj1" fmla="val 147184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uadroTexto 37"/>
          <p:cNvSpPr txBox="1"/>
          <p:nvPr/>
        </p:nvSpPr>
        <p:spPr>
          <a:xfrm>
            <a:off x="2451421" y="3813912"/>
            <a:ext cx="197280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CO" sz="1400">
                <a:solidFill>
                  <a:srgbClr val="FF6600"/>
                </a:solidFill>
                <a:latin typeface="Century Gothic" panose="020B0502020202020204" pitchFamily="34" charset="0"/>
              </a:rPr>
              <a:t>Tasa Mayor Temporalidad</a:t>
            </a:r>
          </a:p>
        </p:txBody>
      </p:sp>
      <p:sp>
        <p:nvSpPr>
          <p:cNvPr id="39" name="Elipse 38"/>
          <p:cNvSpPr/>
          <p:nvPr/>
        </p:nvSpPr>
        <p:spPr>
          <a:xfrm>
            <a:off x="6218909" y="4298394"/>
            <a:ext cx="328789" cy="525351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accent1"/>
              </a:solidFill>
            </a:endParaRPr>
          </a:p>
        </p:txBody>
      </p:sp>
      <p:cxnSp>
        <p:nvCxnSpPr>
          <p:cNvPr id="40" name="Conector curvado 39"/>
          <p:cNvCxnSpPr>
            <a:cxnSpLocks/>
            <a:stCxn id="39" idx="0"/>
            <a:endCxn id="41" idx="2"/>
          </p:cNvCxnSpPr>
          <p:nvPr/>
        </p:nvCxnSpPr>
        <p:spPr>
          <a:xfrm rot="16200000" flipV="1">
            <a:off x="6028146" y="3943235"/>
            <a:ext cx="383022" cy="327295"/>
          </a:xfrm>
          <a:prstGeom prst="curvedConnector3">
            <a:avLst>
              <a:gd name="adj1" fmla="val 95910"/>
            </a:avLst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5069607" y="3392152"/>
            <a:ext cx="1972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>
                <a:solidFill>
                  <a:schemeClr val="accent1"/>
                </a:solidFill>
                <a:latin typeface="Century Gothic" panose="020B0502020202020204" pitchFamily="34" charset="0"/>
              </a:rPr>
              <a:t>Tasa Menor Temporalidad</a:t>
            </a:r>
          </a:p>
        </p:txBody>
      </p:sp>
      <p:sp>
        <p:nvSpPr>
          <p:cNvPr id="42" name="Elipse 41"/>
          <p:cNvSpPr/>
          <p:nvPr/>
        </p:nvSpPr>
        <p:spPr>
          <a:xfrm>
            <a:off x="6535704" y="4344067"/>
            <a:ext cx="328789" cy="353016"/>
          </a:xfrm>
          <a:prstGeom prst="ellipse">
            <a:avLst/>
          </a:prstGeom>
          <a:noFill/>
          <a:ln>
            <a:solidFill>
              <a:srgbClr val="D7A7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accent1"/>
              </a:solidFill>
            </a:endParaRPr>
          </a:p>
        </p:txBody>
      </p:sp>
      <p:cxnSp>
        <p:nvCxnSpPr>
          <p:cNvPr id="43" name="Conector curvado 42"/>
          <p:cNvCxnSpPr>
            <a:cxnSpLocks/>
            <a:stCxn id="42" idx="0"/>
            <a:endCxn id="44" idx="1"/>
          </p:cNvCxnSpPr>
          <p:nvPr/>
        </p:nvCxnSpPr>
        <p:spPr>
          <a:xfrm rot="5400000" flipH="1" flipV="1">
            <a:off x="6683759" y="3741259"/>
            <a:ext cx="619149" cy="586469"/>
          </a:xfrm>
          <a:prstGeom prst="curvedConnector2">
            <a:avLst/>
          </a:prstGeom>
          <a:ln>
            <a:solidFill>
              <a:srgbClr val="D7A7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>
            <a:off x="7286568" y="3355586"/>
            <a:ext cx="19728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rgbClr val="D7A700"/>
                </a:solidFill>
                <a:latin typeface="Century Gothic" panose="020B0502020202020204" pitchFamily="34" charset="0"/>
              </a:rPr>
              <a:t>¿Cuántas veces cabe la menor en la mayor?</a:t>
            </a:r>
          </a:p>
        </p:txBody>
      </p:sp>
      <p:pic>
        <p:nvPicPr>
          <p:cNvPr id="20487" name="Picture 7" descr="Resultado de imagen para atenci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427" y="3852680"/>
            <a:ext cx="1016957" cy="89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9918477" y="3799897"/>
            <a:ext cx="165939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600" b="1">
                <a:solidFill>
                  <a:srgbClr val="FF0000"/>
                </a:solidFill>
                <a:latin typeface="Century Gothic" panose="020B0502020202020204" pitchFamily="34" charset="0"/>
              </a:rPr>
              <a:t>¡Sólo podemos poner tasas efectivas o vencidas!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0982F74-E64F-8131-7E86-E3151DA7481B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2" descr="Clientes y aliados | Centro de Evaluación | Uniandes">
            <a:extLst>
              <a:ext uri="{FF2B5EF4-FFF2-40B4-BE49-F238E27FC236}">
                <a16:creationId xmlns:a16="http://schemas.microsoft.com/office/drawing/2014/main" id="{FDF6BEF2-4249-0830-1097-DC59362C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E309D7A7-EF56-FE71-3483-5911EC231F74}"/>
                  </a:ext>
                </a:extLst>
              </p:cNvPr>
              <p:cNvSpPr txBox="1"/>
              <p:nvPr/>
            </p:nvSpPr>
            <p:spPr>
              <a:xfrm>
                <a:off x="4522421" y="4425543"/>
                <a:ext cx="226664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s-CO" sz="2000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E309D7A7-EF56-FE71-3483-5911EC231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421" y="4425543"/>
                <a:ext cx="2266646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>
            <a:extLst>
              <a:ext uri="{FF2B5EF4-FFF2-40B4-BE49-F238E27FC236}">
                <a16:creationId xmlns:a16="http://schemas.microsoft.com/office/drawing/2014/main" id="{CE2E810F-D327-6D53-72F3-B6F47DD73D9F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95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1" grpId="0"/>
      <p:bldP spid="22" grpId="0"/>
      <p:bldP spid="27" grpId="0"/>
      <p:bldP spid="28" grpId="0"/>
      <p:bldP spid="29" grpId="0"/>
      <p:bldP spid="30" grpId="0" animBg="1"/>
      <p:bldP spid="38" grpId="0" animBg="1"/>
      <p:bldP spid="39" grpId="0" animBg="1"/>
      <p:bldP spid="41" grpId="0"/>
      <p:bldP spid="42" grpId="0" animBg="1"/>
      <p:bldP spid="44" grpId="0"/>
      <p:bldP spid="2" grpId="0"/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04093" y="849044"/>
            <a:ext cx="8913813" cy="914400"/>
          </a:xfrm>
        </p:spPr>
        <p:txBody>
          <a:bodyPr/>
          <a:lstStyle/>
          <a:p>
            <a:r>
              <a:rPr lang="es-ES_tradnl">
                <a:latin typeface="Century Gothic" panose="020B0502020202020204" pitchFamily="34" charset="0"/>
              </a:rPr>
              <a:t>Interés Nominal / Efectivo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70852" y="2232768"/>
            <a:ext cx="9850295" cy="27343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dirty="0">
                <a:latin typeface="Century Gothic" panose="020B0502020202020204" pitchFamily="34" charset="0"/>
              </a:rPr>
              <a:t>Suponga que un año tiene 365 días.</a:t>
            </a:r>
          </a:p>
          <a:p>
            <a:pPr marL="0" indent="0" algn="just">
              <a:buNone/>
            </a:pPr>
            <a:r>
              <a:rPr lang="es-ES_tradnl" dirty="0">
                <a:latin typeface="Century Gothic" panose="020B0502020202020204" pitchFamily="34" charset="0"/>
              </a:rPr>
              <a:t> </a:t>
            </a:r>
          </a:p>
          <a:p>
            <a:pPr marL="0" indent="0" algn="just">
              <a:buNone/>
            </a:pPr>
            <a:endParaRPr lang="es-ES_tradnl" dirty="0"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41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2595668" y="3636565"/>
            <a:ext cx="211720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20% NA/SV</a:t>
            </a: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7532544" y="3652768"/>
            <a:ext cx="21172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20% NA/DV</a:t>
            </a:r>
          </a:p>
        </p:txBody>
      </p:sp>
      <p:sp>
        <p:nvSpPr>
          <p:cNvPr id="9" name="Rectangle 8"/>
          <p:cNvSpPr>
            <a:spLocks/>
          </p:cNvSpPr>
          <p:nvPr/>
        </p:nvSpPr>
        <p:spPr bwMode="auto">
          <a:xfrm>
            <a:off x="2595668" y="4655298"/>
            <a:ext cx="21172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200">
                <a:solidFill>
                  <a:srgbClr val="C00000"/>
                </a:solidFill>
                <a:latin typeface="Century Gothic" panose="020B0502020202020204" pitchFamily="34" charset="0"/>
              </a:rPr>
              <a:t>21% EA</a:t>
            </a:r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7532543" y="4655298"/>
            <a:ext cx="21172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200">
                <a:solidFill>
                  <a:srgbClr val="C00000"/>
                </a:solidFill>
                <a:latin typeface="Century Gothic" panose="020B0502020202020204" pitchFamily="34" charset="0"/>
              </a:rPr>
              <a:t>22,13% EA</a:t>
            </a:r>
          </a:p>
        </p:txBody>
      </p:sp>
      <p:sp>
        <p:nvSpPr>
          <p:cNvPr id="2" name="Flecha abajo 1"/>
          <p:cNvSpPr/>
          <p:nvPr/>
        </p:nvSpPr>
        <p:spPr>
          <a:xfrm>
            <a:off x="3531839" y="4135197"/>
            <a:ext cx="244866" cy="3837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Flecha abajo 15"/>
          <p:cNvSpPr/>
          <p:nvPr/>
        </p:nvSpPr>
        <p:spPr>
          <a:xfrm>
            <a:off x="8468714" y="4100660"/>
            <a:ext cx="244866" cy="3837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6062610-77F2-9F9E-1E46-89474E3A437B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Picture 2" descr="Clientes y aliados | Centro de Evaluación | Uniandes">
            <a:extLst>
              <a:ext uri="{FF2B5EF4-FFF2-40B4-BE49-F238E27FC236}">
                <a16:creationId xmlns:a16="http://schemas.microsoft.com/office/drawing/2014/main" id="{981BB5D7-2424-4FD1-F40C-8E671EE0E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921E1CF-223C-B2E2-86C9-3A997D8FF8F6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8434" name="Picture 2" descr="Word CONCLUSIOn En La Calculadora Concepto De Negocio Y Finanzas Imagen de  archivo - Imagen de pantalla, papel: 200444537">
            <a:extLst>
              <a:ext uri="{FF2B5EF4-FFF2-40B4-BE49-F238E27FC236}">
                <a16:creationId xmlns:a16="http://schemas.microsoft.com/office/drawing/2014/main" id="{CCC2889F-A81D-9FFF-3CA1-382E738D3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999" y="4967143"/>
            <a:ext cx="2701716" cy="14615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A3ED128-6167-A292-8D86-FD17D8764A14}"/>
              </a:ext>
            </a:extLst>
          </p:cNvPr>
          <p:cNvSpPr txBox="1"/>
          <p:nvPr/>
        </p:nvSpPr>
        <p:spPr>
          <a:xfrm>
            <a:off x="1170852" y="2184315"/>
            <a:ext cx="9850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s-ES_tradnl" dirty="0">
                <a:latin typeface="Century Gothic" panose="020B0502020202020204" pitchFamily="34" charset="0"/>
              </a:rPr>
              <a:t>Como conclusión preliminar, es de esperarse que entre mayor número de capitalizaciones haya en la tasa nominal, mayor será el equivalente en tasa efectiva.</a:t>
            </a:r>
          </a:p>
        </p:txBody>
      </p:sp>
    </p:spTree>
    <p:extLst>
      <p:ext uri="{BB962C8B-B14F-4D97-AF65-F5344CB8AC3E}">
        <p14:creationId xmlns:p14="http://schemas.microsoft.com/office/powerpoint/2010/main" val="199782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2" grpId="0" animBg="1"/>
      <p:bldP spid="16" grpId="0" animBg="1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70868" y="1814732"/>
            <a:ext cx="10359896" cy="826833"/>
          </a:xfrm>
        </p:spPr>
        <p:txBody>
          <a:bodyPr>
            <a:noAutofit/>
          </a:bodyPr>
          <a:lstStyle/>
          <a:p>
            <a:r>
              <a:rPr lang="es-CO" sz="4000">
                <a:latin typeface="Century Gothic"/>
                <a:ea typeface="+mj-lt"/>
                <a:cs typeface="+mj-lt"/>
              </a:rPr>
              <a:t>CONCEPTO DE INTERÉS (</a:t>
            </a:r>
            <a:r>
              <a:rPr lang="es-CO" sz="4000">
                <a:solidFill>
                  <a:srgbClr val="D7A700"/>
                </a:solidFill>
                <a:latin typeface="Century Gothic"/>
                <a:ea typeface="+mj-lt"/>
                <a:cs typeface="+mj-lt"/>
              </a:rPr>
              <a:t>PARTE I</a:t>
            </a:r>
            <a:r>
              <a:rPr lang="es-CO" sz="4000">
                <a:latin typeface="Century Gothic"/>
                <a:ea typeface="+mj-lt"/>
                <a:cs typeface="+mj-lt"/>
              </a:rPr>
              <a:t>)</a:t>
            </a:r>
            <a:endParaRPr lang="es-CO" sz="4000">
              <a:latin typeface="Century Gothic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7094242-8D7F-4883-8E64-A43E1E37E5FF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Clientes y aliados | Centro de Evaluación | Uniandes">
            <a:extLst>
              <a:ext uri="{FF2B5EF4-FFF2-40B4-BE49-F238E27FC236}">
                <a16:creationId xmlns:a16="http://schemas.microsoft.com/office/drawing/2014/main" id="{D2A00364-D957-B6CC-C8C3-335B3CE9E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áfico 11" descr="Open book contorno">
            <a:extLst>
              <a:ext uri="{FF2B5EF4-FFF2-40B4-BE49-F238E27FC236}">
                <a16:creationId xmlns:a16="http://schemas.microsoft.com/office/drawing/2014/main" id="{52403B49-6EB3-5618-7D88-A91409E36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4957" y="3342889"/>
            <a:ext cx="2695807" cy="269580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5108619-C249-5012-E78D-E243CA795CE5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681F67-85EA-B43B-0DEE-A58A95C7B683}"/>
              </a:ext>
            </a:extLst>
          </p:cNvPr>
          <p:cNvSpPr txBox="1"/>
          <p:nvPr/>
        </p:nvSpPr>
        <p:spPr>
          <a:xfrm>
            <a:off x="1045027" y="3342889"/>
            <a:ext cx="6349598" cy="24929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600" b="1" u="sng" dirty="0">
                <a:solidFill>
                  <a:schemeClr val="bg1"/>
                </a:solidFill>
                <a:latin typeface="Century Gothic"/>
              </a:rPr>
              <a:t>													</a:t>
            </a:r>
            <a:endParaRPr lang="es-CO" sz="2000" b="1" u="sng" dirty="0">
              <a:solidFill>
                <a:schemeClr val="bg1"/>
              </a:solidFill>
              <a:latin typeface="Century Gothic"/>
            </a:endParaRPr>
          </a:p>
          <a:p>
            <a:endParaRPr lang="es-CO" sz="1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DEPARTAMENTO DE INGENIERÍA INDUSTRIAL</a:t>
            </a: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FACULTAD DE INGENIERÍA</a:t>
            </a:r>
          </a:p>
          <a:p>
            <a:r>
              <a:rPr lang="es-CO" sz="1000" b="1" u="sng" dirty="0">
                <a:solidFill>
                  <a:schemeClr val="bg1"/>
                </a:solidFill>
                <a:latin typeface="Century Gothic"/>
              </a:rPr>
              <a:t>													</a:t>
            </a:r>
          </a:p>
          <a:p>
            <a:endParaRPr lang="es-CO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Curso       </a:t>
            </a:r>
            <a:r>
              <a:rPr lang="es-CO" sz="2000" dirty="0">
                <a:solidFill>
                  <a:schemeClr val="bg1"/>
                </a:solidFill>
                <a:latin typeface="Century Gothic"/>
              </a:rPr>
              <a:t>ANÁLISIS DE DECISIONES DE INVERSIÓN</a:t>
            </a: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Correo     </a:t>
            </a:r>
            <a:r>
              <a:rPr lang="es-CO" sz="2000" dirty="0">
                <a:solidFill>
                  <a:schemeClr val="bg1"/>
                </a:solidFill>
                <a:latin typeface="Century Gothic"/>
              </a:rPr>
              <a:t>cursoanadec@uniandes.edu.co</a:t>
            </a:r>
          </a:p>
          <a:p>
            <a:endParaRPr lang="es-CO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211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latin typeface="Century Gothic" panose="020B0502020202020204" pitchFamily="34" charset="0"/>
              </a:rPr>
              <a:t>concepto de interés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776550" y="1947841"/>
            <a:ext cx="8724900" cy="5646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_tradnl" sz="2000" b="1" dirty="0">
                <a:solidFill>
                  <a:srgbClr val="D7A700"/>
                </a:solidFill>
                <a:latin typeface="Century Gothic" panose="020B0502020202020204" pitchFamily="34" charset="0"/>
              </a:rPr>
              <a:t>Se puede ver el interés en términos absolutos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639092" y="2580646"/>
            <a:ext cx="8913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CO">
                <a:latin typeface="Century Gothic" panose="020B0502020202020204" pitchFamily="34" charset="0"/>
              </a:rPr>
              <a:t>Interés = Cantidad Final ($) – Cantidad Inicial ($)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33548" y="3343349"/>
            <a:ext cx="8724900" cy="564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Se puede ver el interés en términos relativos</a:t>
            </a:r>
          </a:p>
        </p:txBody>
      </p:sp>
      <p:sp>
        <p:nvSpPr>
          <p:cNvPr id="14" name="Marcador de número de diapositiva 3"/>
          <p:cNvSpPr txBox="1">
            <a:spLocks/>
          </p:cNvSpPr>
          <p:nvPr/>
        </p:nvSpPr>
        <p:spPr>
          <a:xfrm>
            <a:off x="10558300" y="5956137"/>
            <a:ext cx="1052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pPr/>
              <a:t>5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8A4A0ED-51E0-FD26-4772-7B8FC9B59B24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2" descr="Clientes y aliados | Centro de Evaluación | Uniandes">
            <a:extLst>
              <a:ext uri="{FF2B5EF4-FFF2-40B4-BE49-F238E27FC236}">
                <a16:creationId xmlns:a16="http://schemas.microsoft.com/office/drawing/2014/main" id="{66A40BD9-825C-3C48-3FB0-AAC844B2A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0A72980-8017-5E53-B0ED-BEF12D33DC14}"/>
                  </a:ext>
                </a:extLst>
              </p:cNvPr>
              <p:cNvSpPr txBox="1"/>
              <p:nvPr/>
            </p:nvSpPr>
            <p:spPr>
              <a:xfrm>
                <a:off x="736175" y="3908023"/>
                <a:ext cx="10805650" cy="5922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O" sz="2000" b="0" i="0" smtClean="0">
                          <a:latin typeface="Cambria Math" panose="02040503050406030204" pitchFamily="18" charset="0"/>
                        </a:rPr>
                        <m:t>Tasa</m:t>
                      </m:r>
                      <m:r>
                        <a:rPr lang="es-CO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O" sz="2000" b="0" i="0" smtClean="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s-CO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O" sz="2000" b="0" i="0" smtClean="0">
                          <a:latin typeface="Cambria Math" panose="02040503050406030204" pitchFamily="18" charset="0"/>
                        </a:rPr>
                        <m:t>Inter</m:t>
                      </m:r>
                      <m:r>
                        <a:rPr lang="es-CO" sz="2000" b="0" i="0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m:rPr>
                          <m:sty m:val="p"/>
                        </m:rPr>
                        <a:rPr lang="es-CO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s-CO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CO" sz="2000" b="0" i="0" smtClean="0">
                              <a:latin typeface="Cambria Math" panose="02040503050406030204" pitchFamily="18" charset="0"/>
                            </a:rPr>
                            <m:t>Cantidad</m:t>
                          </m:r>
                          <m:r>
                            <a:rPr lang="es-CO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CO" sz="2000" b="0" i="0" smtClean="0">
                              <a:latin typeface="Cambria Math" panose="02040503050406030204" pitchFamily="18" charset="0"/>
                            </a:rPr>
                            <m:t>Final</m:t>
                          </m:r>
                          <m:r>
                            <a:rPr lang="es-CO" sz="20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ES" sz="2000" b="0" i="0" smtClean="0">
                              <a:latin typeface="Cambria Math" panose="02040503050406030204" pitchFamily="18" charset="0"/>
                            </a:rPr>
                            <m:t>Cantidad</m:t>
                          </m:r>
                          <m:r>
                            <a:rPr lang="es-CO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CO" sz="2000" b="0" i="0" smtClean="0">
                              <a:latin typeface="Cambria Math" panose="02040503050406030204" pitchFamily="18" charset="0"/>
                            </a:rPr>
                            <m:t>Inicial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ES" sz="2000" b="0" i="0" smtClean="0">
                              <a:latin typeface="Cambria Math" panose="02040503050406030204" pitchFamily="18" charset="0"/>
                            </a:rPr>
                            <m:t>Cantidad</m:t>
                          </m:r>
                          <m:r>
                            <a:rPr lang="es-CO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s-CO" sz="2000" b="0" i="0" smtClean="0">
                              <a:latin typeface="Cambria Math" panose="02040503050406030204" pitchFamily="18" charset="0"/>
                            </a:rPr>
                            <m:t>Inicial</m:t>
                          </m:r>
                        </m:den>
                      </m:f>
                      <m:r>
                        <a:rPr lang="es-CO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s-CO" sz="2000" i="0">
                                  <a:latin typeface="Cambria Math" panose="02040503050406030204" pitchFamily="18" charset="0"/>
                                </a:rPr>
                                <m:t>Cantidad</m:t>
                              </m:r>
                              <m:r>
                                <a:rPr lang="es-CO" sz="20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CO" sz="2000" i="0">
                                  <a:latin typeface="Cambria Math" panose="02040503050406030204" pitchFamily="18" charset="0"/>
                                </a:rPr>
                                <m:t>Final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s-ES" sz="2000" b="0" i="0" smtClean="0">
                                  <a:latin typeface="Cambria Math" panose="02040503050406030204" pitchFamily="18" charset="0"/>
                                </a:rPr>
                                <m:t>Cantidad</m:t>
                              </m:r>
                              <m:r>
                                <a:rPr lang="es-CO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s-CO" sz="2000" b="0" i="0" smtClean="0">
                                  <a:latin typeface="Cambria Math" panose="02040503050406030204" pitchFamily="18" charset="0"/>
                                </a:rPr>
                                <m:t>Inicial</m:t>
                              </m:r>
                            </m:den>
                          </m:f>
                        </m:e>
                      </m:d>
                      <m:r>
                        <a:rPr lang="es-CO" sz="2000" b="0" i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s-CO" sz="20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0A72980-8017-5E53-B0ED-BEF12D33D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75" y="3908023"/>
                <a:ext cx="10805650" cy="592278"/>
              </a:xfrm>
              <a:prstGeom prst="rect">
                <a:avLst/>
              </a:prstGeom>
              <a:blipFill>
                <a:blip r:embed="rId3"/>
                <a:stretch>
                  <a:fillRect t="-8333" b="-2708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ángulo 6">
            <a:extLst>
              <a:ext uri="{FF2B5EF4-FFF2-40B4-BE49-F238E27FC236}">
                <a16:creationId xmlns:a16="http://schemas.microsoft.com/office/drawing/2014/main" id="{802CA8E3-AE86-15FC-BF01-97D16CF3FB3A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34102C5-638A-5860-75B4-440C9C5B9993}"/>
              </a:ext>
            </a:extLst>
          </p:cNvPr>
          <p:cNvSpPr txBox="1"/>
          <p:nvPr/>
        </p:nvSpPr>
        <p:spPr>
          <a:xfrm>
            <a:off x="1265129" y="5133961"/>
            <a:ext cx="992186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buClr>
                <a:schemeClr val="accent2"/>
              </a:buClr>
            </a:pPr>
            <a:r>
              <a:rPr lang="es-ES_tradnl" dirty="0">
                <a:latin typeface="Century Gothic" panose="020B0502020202020204" pitchFamily="34" charset="0"/>
              </a:rPr>
              <a:t>En contextos de inversiones o préstamos, es usual un aumento en la cantidad de dinero que originalmente se invirtió o se prestó, y ese aumento sobre la cantidad original es el </a:t>
            </a:r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interés</a:t>
            </a:r>
            <a:r>
              <a:rPr lang="es-ES_tradnl" dirty="0">
                <a:latin typeface="Century Gothic" panose="020B0502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1739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AGENDA PROPUESTA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6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0F651596-1125-43ED-8471-A57EDDF35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448088" y="29036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F837980-0A38-47A1-8A30-C7AFF3A98D5A}"/>
              </a:ext>
            </a:extLst>
          </p:cNvPr>
          <p:cNvSpPr/>
          <p:nvPr/>
        </p:nvSpPr>
        <p:spPr>
          <a:xfrm>
            <a:off x="3173020" y="2503099"/>
            <a:ext cx="8540907" cy="36933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ES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Concepto de Interés.</a:t>
            </a: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>
              <a:solidFill>
                <a:schemeClr val="accent1"/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accent1"/>
                </a:solidFill>
                <a:latin typeface="Century Gothic" panose="020B0502020202020204" pitchFamily="34" charset="0"/>
                <a:cs typeface="Arial"/>
              </a:rPr>
              <a:t>Tasa de Interés.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Categorías de Interés.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Interés Simple.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Interés Compuesto.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Interés Nominal.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Interés Efectivo.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86F046-042E-5492-3FBC-4E0C89F4D9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5A2F8A99-E4A5-BAC5-C9B9-FA7BF325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422E406-0BFE-9F46-E369-F0CA7BCF720D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0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>
                <a:latin typeface="Century Gothic" panose="020B0502020202020204" pitchFamily="34" charset="0"/>
              </a:rPr>
              <a:t>El concepto de interés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965" y="2182171"/>
            <a:ext cx="11029615" cy="10721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sz="2400" b="1" dirty="0">
                <a:solidFill>
                  <a:srgbClr val="D7A700"/>
                </a:solidFill>
                <a:latin typeface="Century Gothic" panose="020B0502020202020204" pitchFamily="34" charset="0"/>
              </a:rPr>
              <a:t>¿Qué es una tasa de interés?</a:t>
            </a:r>
          </a:p>
          <a:p>
            <a:pPr marL="0" indent="0" algn="just">
              <a:buNone/>
            </a:pPr>
            <a:endParaRPr lang="es-ES_tradnl" sz="2400" dirty="0">
              <a:solidFill>
                <a:srgbClr val="FF66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4325" y="3429000"/>
            <a:ext cx="3581858" cy="201344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869315" y="2825159"/>
            <a:ext cx="6388360" cy="394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6000" indent="-3060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tx2"/>
                </a:solidFill>
                <a:latin typeface="Century Gothic" panose="020B0502020202020204" pitchFamily="34" charset="0"/>
              </a:rPr>
              <a:t>El </a:t>
            </a:r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cambio porcentual </a:t>
            </a:r>
            <a:r>
              <a:rPr lang="es-ES_tradnl" dirty="0">
                <a:solidFill>
                  <a:schemeClr val="tx2"/>
                </a:solidFill>
                <a:latin typeface="Century Gothic" panose="020B0502020202020204" pitchFamily="34" charset="0"/>
              </a:rPr>
              <a:t>del valor de una suma de dinero en el tiempo.</a:t>
            </a:r>
          </a:p>
          <a:p>
            <a:pPr marL="306000" indent="-3060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marL="306000" indent="-3060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tx2"/>
                </a:solidFill>
                <a:latin typeface="Century Gothic" panose="020B0502020202020204" pitchFamily="34" charset="0"/>
              </a:rPr>
              <a:t>Más concretamente, se puede ver como el </a:t>
            </a:r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pago que se hace a cambio de la utilización de recursos </a:t>
            </a:r>
            <a:r>
              <a:rPr lang="es-ES_tradnl" dirty="0">
                <a:solidFill>
                  <a:schemeClr val="tx2"/>
                </a:solidFill>
                <a:latin typeface="Century Gothic" panose="020B0502020202020204" pitchFamily="34" charset="0"/>
              </a:rPr>
              <a:t>que provienen de las distintas fuentes de financiación (Deuda – Equity).</a:t>
            </a:r>
          </a:p>
          <a:p>
            <a:pPr marL="306000" indent="-3060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endParaRPr lang="es-ES_tradnl" dirty="0">
              <a:solidFill>
                <a:schemeClr val="tx2"/>
              </a:solidFill>
              <a:latin typeface="Century Gothic" panose="020B0502020202020204" pitchFamily="34" charset="0"/>
            </a:endParaRPr>
          </a:p>
          <a:p>
            <a:pPr marL="306000" indent="-306000"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tx2"/>
                </a:solidFill>
                <a:latin typeface="Century Gothic" panose="020B0502020202020204" pitchFamily="34" charset="0"/>
              </a:rPr>
              <a:t>De igual manera, se puede definir como el </a:t>
            </a:r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costo de oportunidad (C.O.) en que incurre un agente económico por ceder sus recursos de capital o por no disponer de ellos</a:t>
            </a: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11" name="Marcador de número de diapositiva 3"/>
          <p:cNvSpPr txBox="1">
            <a:spLocks/>
          </p:cNvSpPr>
          <p:nvPr/>
        </p:nvSpPr>
        <p:spPr>
          <a:xfrm>
            <a:off x="10558300" y="5956137"/>
            <a:ext cx="1052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3E23BA-6E79-2442-BA73-D218A5E297C3}" type="slidenum">
              <a:rPr lang="en-US" sz="1800" b="1" smtClean="0">
                <a:latin typeface="Century Gothic" panose="020B0502020202020204" pitchFamily="34" charset="0"/>
              </a:rPr>
              <a:pPr/>
              <a:t>7</a:t>
            </a:fld>
            <a:endParaRPr lang="en-US" sz="1800" b="1">
              <a:latin typeface="Century Gothic" panose="020B050202020202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B38EDB7-740A-5F46-FDD8-66683FBD7556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2" descr="Clientes y aliados | Centro de Evaluación | Uniandes">
            <a:extLst>
              <a:ext uri="{FF2B5EF4-FFF2-40B4-BE49-F238E27FC236}">
                <a16:creationId xmlns:a16="http://schemas.microsoft.com/office/drawing/2014/main" id="{EB91F32F-6AB9-F03E-49B8-65D4EDC59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C9252EB-794E-50FE-CDFD-07EB0ED1997F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34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 dirty="0">
                <a:latin typeface="Century Gothic" panose="020B0502020202020204" pitchFamily="34" charset="0"/>
              </a:rPr>
              <a:t>AGENDA PROPUESTA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8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0F651596-1125-43ED-8471-A57EDDF35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448088" y="29036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F837980-0A38-47A1-8A30-C7AFF3A98D5A}"/>
              </a:ext>
            </a:extLst>
          </p:cNvPr>
          <p:cNvSpPr/>
          <p:nvPr/>
        </p:nvSpPr>
        <p:spPr>
          <a:xfrm>
            <a:off x="3173020" y="2503099"/>
            <a:ext cx="8540907" cy="36933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ES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Concepto de Interés.</a:t>
            </a: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Tasa de Interés.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accent1"/>
                </a:solidFill>
                <a:latin typeface="Century Gothic" panose="020B0502020202020204" pitchFamily="34" charset="0"/>
                <a:cs typeface="Arial"/>
              </a:rPr>
              <a:t>Categorías de Interés.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Interés Simple.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Interés Compuesto.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Interés Nominal.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Arial"/>
              </a:rPr>
              <a:t>Interés Efectivo.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86F046-042E-5492-3FBC-4E0C89F4D9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5A2F8A99-E4A5-BAC5-C9B9-FA7BF325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DFDC795-D635-9B54-27DB-07CBB2D78DD9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4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98EFB-C007-F74A-D421-0A79DB8E3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8A7E9-9BE4-FDBB-7A43-EB3148773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latin typeface="Century Gothic" panose="020B0502020202020204" pitchFamily="34" charset="0"/>
              </a:rPr>
              <a:t>CATEGORÍAS de interés</a:t>
            </a: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9A706650-833A-77EF-B6C8-E4D63EB2B134}"/>
              </a:ext>
            </a:extLst>
          </p:cNvPr>
          <p:cNvSpPr txBox="1">
            <a:spLocks/>
          </p:cNvSpPr>
          <p:nvPr/>
        </p:nvSpPr>
        <p:spPr>
          <a:xfrm>
            <a:off x="10558300" y="5956137"/>
            <a:ext cx="1052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pPr/>
              <a:t>9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6206BD9-00AE-9667-A705-B75E7F124055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2" descr="Clientes y aliados | Centro de Evaluación | Uniandes">
            <a:extLst>
              <a:ext uri="{FF2B5EF4-FFF2-40B4-BE49-F238E27FC236}">
                <a16:creationId xmlns:a16="http://schemas.microsoft.com/office/drawing/2014/main" id="{8C73BDC2-092E-794A-BD09-6EAD9A5BB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FE7913F-AA8A-8AF9-6941-4C66C980E70D}"/>
              </a:ext>
            </a:extLst>
          </p:cNvPr>
          <p:cNvSpPr txBox="1"/>
          <p:nvPr/>
        </p:nvSpPr>
        <p:spPr>
          <a:xfrm>
            <a:off x="641965" y="2843387"/>
            <a:ext cx="719747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es-ES_tradnl" sz="2000" dirty="0">
                <a:latin typeface="Century Gothic" panose="020B0502020202020204" pitchFamily="34" charset="0"/>
              </a:rPr>
              <a:t>En primer lugar, es importante tener presente que el periodo de tiempo más común para expresar las tasas de interés es </a:t>
            </a:r>
            <a:r>
              <a:rPr lang="es-ES_tradnl" sz="2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1 año</a:t>
            </a:r>
            <a:r>
              <a:rPr lang="es-ES_tradnl" sz="2000" dirty="0">
                <a:latin typeface="Century Gothic" panose="020B0502020202020204" pitchFamily="34" charset="0"/>
              </a:rPr>
              <a:t>; sin embargo, las tasas de interés a menudo se expresan en periodos de tiempos más cortos: mensuales, bimestrales, trimestrales, semestrales, etc.</a:t>
            </a:r>
          </a:p>
          <a:p>
            <a:pPr marL="285750" indent="-285750" algn="just">
              <a:buClr>
                <a:schemeClr val="accent2"/>
              </a:buClr>
              <a:buFont typeface="Wingdings" pitchFamily="2" charset="2"/>
              <a:buChar char="§"/>
            </a:pPr>
            <a:endParaRPr lang="es-ES_tradnl" sz="2000" dirty="0">
              <a:latin typeface="Century Gothic" panose="020B0502020202020204" pitchFamily="34" charset="0"/>
            </a:endParaRPr>
          </a:p>
          <a:p>
            <a:pPr algn="just">
              <a:buClr>
                <a:schemeClr val="accent2"/>
              </a:buClr>
            </a:pPr>
            <a:endParaRPr lang="es-ES_tradnl" sz="2000" dirty="0">
              <a:latin typeface="Century Gothic" panose="020B0502020202020204" pitchFamily="34" charset="0"/>
            </a:endParaRPr>
          </a:p>
          <a:p>
            <a:pPr marL="285750" indent="-285750" algn="just">
              <a:buClr>
                <a:schemeClr val="accent2"/>
              </a:buClr>
              <a:buFont typeface="Wingdings" pitchFamily="2" charset="2"/>
              <a:buChar char="§"/>
            </a:pPr>
            <a:r>
              <a:rPr lang="es-ES_tradnl" sz="2000" dirty="0">
                <a:latin typeface="Century Gothic" panose="020B0502020202020204" pitchFamily="34" charset="0"/>
              </a:rPr>
              <a:t>La unidad de tiempo utilizada para expresar la tasa de interés se denomina </a:t>
            </a:r>
            <a:r>
              <a:rPr lang="es-ES_tradnl" sz="2000" b="1" dirty="0">
                <a:solidFill>
                  <a:srgbClr val="D7A700"/>
                </a:solidFill>
                <a:latin typeface="Century Gothic" panose="020B0502020202020204" pitchFamily="34" charset="0"/>
              </a:rPr>
              <a:t>periodo de interés</a:t>
            </a:r>
            <a:r>
              <a:rPr lang="es-ES_tradnl" sz="2000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D0B48DF-7A58-D185-A5BD-5FE43F3E373F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098" name="Picture 2" descr="Así te afectará la permanencia de las altas tasas de interés">
            <a:extLst>
              <a:ext uri="{FF2B5EF4-FFF2-40B4-BE49-F238E27FC236}">
                <a16:creationId xmlns:a16="http://schemas.microsoft.com/office/drawing/2014/main" id="{FC839E48-172A-2633-731E-233209F69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878" y="3041526"/>
            <a:ext cx="3150778" cy="210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99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abd047c-ff48-492a-8bbb-8f98b9fb9cca}" enabled="0" method="" siteId="{fabd047c-ff48-492a-8bbb-8f98b9fb9cc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{7D419497-B805-D64B-B6E0-457F12115DD4}tf10001123</Template>
  <TotalTime>47</TotalTime>
  <Words>2568</Words>
  <Application>Microsoft Macintosh PowerPoint</Application>
  <PresentationFormat>Widescreen</PresentationFormat>
  <Paragraphs>546</Paragraphs>
  <Slides>42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Cambria Math</vt:lpstr>
      <vt:lpstr>Century Gothic</vt:lpstr>
      <vt:lpstr>Gill Sans MT</vt:lpstr>
      <vt:lpstr>Wingdings</vt:lpstr>
      <vt:lpstr>Wingdings 2</vt:lpstr>
      <vt:lpstr>Dividendo</vt:lpstr>
      <vt:lpstr>Documento</vt:lpstr>
      <vt:lpstr>CONCEPTO DE INTERÉS (PARTE I)</vt:lpstr>
      <vt:lpstr>AGENDA PROPUESTA</vt:lpstr>
      <vt:lpstr>AGENDA PROPUESTA</vt:lpstr>
      <vt:lpstr>concepto de interés</vt:lpstr>
      <vt:lpstr>concepto de interés</vt:lpstr>
      <vt:lpstr>AGENDA PROPUESTA</vt:lpstr>
      <vt:lpstr>El concepto de interés</vt:lpstr>
      <vt:lpstr>AGENDA PROPUESTA</vt:lpstr>
      <vt:lpstr>CATEGORÍAS de interés</vt:lpstr>
      <vt:lpstr>Categorías de interés</vt:lpstr>
      <vt:lpstr>Categorías de interés</vt:lpstr>
      <vt:lpstr>PowerPoint Presentation</vt:lpstr>
      <vt:lpstr>AGENDA PROPUESTA</vt:lpstr>
      <vt:lpstr>Interés Simple / Compuesto</vt:lpstr>
      <vt:lpstr>Interés Simple / Compuesto</vt:lpstr>
      <vt:lpstr>Interés Simple / Compuesto</vt:lpstr>
      <vt:lpstr>AGENDA PROPUESTA</vt:lpstr>
      <vt:lpstr>Interés Simple / Compuesto</vt:lpstr>
      <vt:lpstr>Interés Simple / Compuesto</vt:lpstr>
      <vt:lpstr>Interés Simple / Compuesto</vt:lpstr>
      <vt:lpstr>Interés Simple / Compuesto</vt:lpstr>
      <vt:lpstr>Interés Simple / Compuesto</vt:lpstr>
      <vt:lpstr>PowerPoint Presentation</vt:lpstr>
      <vt:lpstr>AGENDA PROPUESTA</vt:lpstr>
      <vt:lpstr>Interés Nominal / Efectivo</vt:lpstr>
      <vt:lpstr>Interés Nominal / Efectivo</vt:lpstr>
      <vt:lpstr>Interés Nominal / Efectivo</vt:lpstr>
      <vt:lpstr>Interés Nominal / Efectivo</vt:lpstr>
      <vt:lpstr>Interés Nominal / Efectivo</vt:lpstr>
      <vt:lpstr>AGENDA PROPUESTA</vt:lpstr>
      <vt:lpstr>Interés Nominal / Efectivo</vt:lpstr>
      <vt:lpstr>Interés Nominal / Efectivo</vt:lpstr>
      <vt:lpstr>Interés Nominal / Efectivo</vt:lpstr>
      <vt:lpstr>Interés Nominal / Efectivo</vt:lpstr>
      <vt:lpstr>Interés Nominal / Efectivo</vt:lpstr>
      <vt:lpstr>Interés Nominal / Efectivo</vt:lpstr>
      <vt:lpstr>Interés Nominal / Efectivo</vt:lpstr>
      <vt:lpstr>Interés Nominal / Efectivo</vt:lpstr>
      <vt:lpstr>Interés Nominal / Efectivo</vt:lpstr>
      <vt:lpstr>Interés Nominal / Efectivo</vt:lpstr>
      <vt:lpstr>Interés Nominal / Efectivo</vt:lpstr>
      <vt:lpstr>CONCEPTO DE INTERÉS (PARTE 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DESDE UNA ÓPTICA ECONOMÉTRICA DE LA PREVISIBILIDAD DE LAS VARIACIONES DEL TRÁFICO DEL CORREDOR BOGOTÁ – PUERTO GAITÁN TENIENDO EN CUENTA EL COMPORTAMIENTO HISTÓRICO DEL TRÁFICO Y DEL PRECIO DEL PETRÓLEO WTI</dc:title>
  <dc:creator>Sebastian Joseph Sanchez Oyola</dc:creator>
  <cp:lastModifiedBy>Andrea Yohana Cortes Mojica</cp:lastModifiedBy>
  <cp:revision>1</cp:revision>
  <dcterms:created xsi:type="dcterms:W3CDTF">2019-06-20T04:25:04Z</dcterms:created>
  <dcterms:modified xsi:type="dcterms:W3CDTF">2026-01-26T11:56:01Z</dcterms:modified>
</cp:coreProperties>
</file>